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10692000" cx="756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b7be34c263_0_1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b7be34c26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b7be34c263_0_22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b7be34c263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 b="56679" l="21646" r="21373" t="36081"/>
          <a:stretch/>
        </p:blipFill>
        <p:spPr>
          <a:xfrm>
            <a:off x="46200" y="176350"/>
            <a:ext cx="7467601" cy="533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 rotWithShape="1">
          <a:blip r:embed="rId3">
            <a:alphaModFix/>
          </a:blip>
          <a:srcRect b="46913" l="21520" r="21107" t="37830"/>
          <a:stretch/>
        </p:blipFill>
        <p:spPr>
          <a:xfrm>
            <a:off x="79800" y="900250"/>
            <a:ext cx="7400401" cy="1106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 rotWithShape="1">
          <a:blip r:embed="rId4">
            <a:alphaModFix/>
          </a:blip>
          <a:srcRect b="9303" l="21648" r="21110" t="26221"/>
          <a:stretch/>
        </p:blipFill>
        <p:spPr>
          <a:xfrm>
            <a:off x="79800" y="2276075"/>
            <a:ext cx="7400401" cy="4686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5">
            <a:alphaModFix/>
          </a:blip>
          <a:srcRect b="21189" l="21148" r="20447" t="39416"/>
          <a:stretch/>
        </p:blipFill>
        <p:spPr>
          <a:xfrm>
            <a:off x="128038" y="7174900"/>
            <a:ext cx="7303923" cy="276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0" name="Google Shape;20;p3"/>
          <p:cNvPicPr preferRelativeResize="0"/>
          <p:nvPr/>
        </p:nvPicPr>
        <p:blipFill rotWithShape="1">
          <a:blip r:embed="rId2">
            <a:alphaModFix/>
          </a:blip>
          <a:srcRect b="9460" l="21122" r="20849" t="27256"/>
          <a:stretch/>
        </p:blipFill>
        <p:spPr>
          <a:xfrm>
            <a:off x="165263" y="416575"/>
            <a:ext cx="7229476" cy="443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3"/>
          <p:cNvPicPr preferRelativeResize="0"/>
          <p:nvPr/>
        </p:nvPicPr>
        <p:blipFill rotWithShape="1">
          <a:blip r:embed="rId3">
            <a:alphaModFix/>
          </a:blip>
          <a:srcRect b="29486" l="21390" r="21108" t="52533"/>
          <a:stretch/>
        </p:blipFill>
        <p:spPr>
          <a:xfrm>
            <a:off x="165263" y="4906275"/>
            <a:ext cx="7229476" cy="1270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4">
            <a:alphaModFix/>
          </a:blip>
          <a:srcRect b="30189" l="14163" r="14048" t="9126"/>
          <a:stretch/>
        </p:blipFill>
        <p:spPr>
          <a:xfrm>
            <a:off x="131675" y="6544325"/>
            <a:ext cx="7296650" cy="346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4" name="Google Shape;34;p6"/>
          <p:cNvPicPr preferRelativeResize="0"/>
          <p:nvPr/>
        </p:nvPicPr>
        <p:blipFill rotWithShape="1">
          <a:blip r:embed="rId2">
            <a:alphaModFix/>
          </a:blip>
          <a:srcRect b="15165" l="16529" r="13754" t="6014"/>
          <a:stretch/>
        </p:blipFill>
        <p:spPr>
          <a:xfrm>
            <a:off x="222925" y="1300009"/>
            <a:ext cx="7177101" cy="4562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6"/>
          <p:cNvPicPr preferRelativeResize="0"/>
          <p:nvPr/>
        </p:nvPicPr>
        <p:blipFill rotWithShape="1">
          <a:blip r:embed="rId3">
            <a:alphaModFix/>
          </a:blip>
          <a:srcRect b="11024" l="16615" r="13833" t="71072"/>
          <a:stretch/>
        </p:blipFill>
        <p:spPr>
          <a:xfrm>
            <a:off x="215300" y="5955950"/>
            <a:ext cx="7129400" cy="103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/>
          <p:cNvPicPr preferRelativeResize="0"/>
          <p:nvPr/>
        </p:nvPicPr>
        <p:blipFill rotWithShape="1">
          <a:blip r:embed="rId4">
            <a:alphaModFix/>
          </a:blip>
          <a:srcRect b="8448" l="14163" r="14048" t="70788"/>
          <a:stretch/>
        </p:blipFill>
        <p:spPr>
          <a:xfrm>
            <a:off x="131675" y="248300"/>
            <a:ext cx="7296650" cy="118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/>
          <p:cNvPicPr preferRelativeResize="0"/>
          <p:nvPr/>
        </p:nvPicPr>
        <p:blipFill rotWithShape="1">
          <a:blip r:embed="rId5">
            <a:alphaModFix/>
          </a:blip>
          <a:srcRect b="27801" l="16529" r="13754" t="33669"/>
          <a:stretch/>
        </p:blipFill>
        <p:spPr>
          <a:xfrm>
            <a:off x="239563" y="7031175"/>
            <a:ext cx="7080876" cy="2200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8" name="Google Shape;4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9" name="Google Shape;4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0" name="Google Shape;5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/>
        </p:nvSpPr>
        <p:spPr>
          <a:xfrm>
            <a:off x="4990200" y="2964000"/>
            <a:ext cx="1209600" cy="4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1.0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1351650" y="3440250"/>
            <a:ext cx="1209600" cy="4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5</a:t>
            </a:r>
            <a:r>
              <a:rPr lang="en-GB">
                <a:solidFill>
                  <a:srgbClr val="FF0000"/>
                </a:solidFill>
              </a:rPr>
              <a:t>.2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780000" y="3906975"/>
            <a:ext cx="1209600" cy="4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54.1 ÷ 10.4 = 5.2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1351650" y="4380075"/>
            <a:ext cx="1209600" cy="6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6.7 X 6.1</a:t>
            </a:r>
            <a:r>
              <a:rPr lang="en-GB">
                <a:solidFill>
                  <a:srgbClr val="FF0000"/>
                </a:solidFill>
              </a:rPr>
              <a:t> </a:t>
            </a:r>
            <a:endParaRPr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= 40.87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990200" y="4999275"/>
            <a:ext cx="1209600" cy="4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137.0</a:t>
            </a:r>
            <a:r>
              <a:rPr lang="en-GB">
                <a:solidFill>
                  <a:srgbClr val="FF0000"/>
                </a:solidFill>
              </a:rPr>
              <a:t> ÷ 19.1 = 7.2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990200" y="5472375"/>
            <a:ext cx="1209600" cy="52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74.2</a:t>
            </a:r>
            <a:r>
              <a:rPr lang="en-GB">
                <a:solidFill>
                  <a:srgbClr val="FF0000"/>
                </a:solidFill>
              </a:rPr>
              <a:t> ÷ 11.7 = 6.3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780000" y="5992950"/>
            <a:ext cx="1209600" cy="4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20.8</a:t>
            </a:r>
            <a:r>
              <a:rPr lang="en-GB">
                <a:solidFill>
                  <a:srgbClr val="FF0000"/>
                </a:solidFill>
              </a:rPr>
              <a:t> ÷ 4.2</a:t>
            </a:r>
            <a:r>
              <a:rPr lang="en-GB">
                <a:solidFill>
                  <a:srgbClr val="FF0000"/>
                </a:solidFill>
              </a:rPr>
              <a:t> </a:t>
            </a:r>
            <a:endParaRPr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= 5.0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1351650" y="6466050"/>
            <a:ext cx="1209600" cy="4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5.8 X 6.9</a:t>
            </a:r>
            <a:endParaRPr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= 40.0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231900" y="7847175"/>
            <a:ext cx="7096200" cy="6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Wood as this is the one with the lowest cost per kWh.</a:t>
            </a:r>
            <a:r>
              <a:rPr lang="en-GB">
                <a:solidFill>
                  <a:srgbClr val="FF0000"/>
                </a:solidFill>
              </a:rPr>
              <a:t>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155700" y="8933025"/>
            <a:ext cx="7096200" cy="9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Yes, wood is the most environmentally friendly as this is the fuel which releases the least amount of carbon dioxide, therefore contributes the least towards global warming. 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/>
          <p:nvPr/>
        </p:nvSpPr>
        <p:spPr>
          <a:xfrm>
            <a:off x="203400" y="3049725"/>
            <a:ext cx="71532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The higher the carbon dioxide emissions the higher the road tax. If there is no carbon dioxide emissions then the road tax is 0.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2772450" y="3611700"/>
            <a:ext cx="2015100" cy="4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Renault Clio (diesel)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3001050" y="3926025"/>
            <a:ext cx="2015100" cy="4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Renault Clio (petrol)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203400" y="4811850"/>
            <a:ext cx="7153200" cy="13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Renault Clio (petrol):					</a:t>
            </a:r>
            <a:r>
              <a:rPr lang="en-GB">
                <a:solidFill>
                  <a:srgbClr val="FF0000"/>
                </a:solidFill>
              </a:rPr>
              <a:t>Renault Clio (diesel):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Buying cost + tax + fuel = £14,393			Buying cost + tax + fuel = £15,185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2nd year = £15,541					2nd year = £16,025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3rd year = £16,689					3rd year = £16,865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4rth year = £17,837					4rth year = £17,705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It’ll take 4 years for the petrol car to become more expensive than the diesel car.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/>
        </p:nvSpPr>
        <p:spPr>
          <a:xfrm>
            <a:off x="279600" y="1039950"/>
            <a:ext cx="71532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Because it has no/zero carbon dioxide emissions.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1473600" y="2335350"/>
            <a:ext cx="22212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7,000 X 2.5 = 17,500 g</a:t>
            </a:r>
            <a:r>
              <a:rPr lang="en-GB">
                <a:solidFill>
                  <a:srgbClr val="FF0000"/>
                </a:solidFill>
              </a:rPr>
              <a:t>.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6112275" y="2840175"/>
            <a:ext cx="7830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17,500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1558800" y="4516575"/>
            <a:ext cx="17835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4 X 6 X 0.4 = 9.6kg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90" name="Google Shape;90;p15"/>
          <p:cNvSpPr txBox="1"/>
          <p:nvPr/>
        </p:nvSpPr>
        <p:spPr>
          <a:xfrm>
            <a:off x="6250125" y="4918875"/>
            <a:ext cx="5073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9.6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91" name="Google Shape;91;p15"/>
          <p:cNvSpPr txBox="1"/>
          <p:nvPr/>
        </p:nvSpPr>
        <p:spPr>
          <a:xfrm>
            <a:off x="279600" y="5869125"/>
            <a:ext cx="7063200" cy="12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The table states that no carbon dioxide is produced, but carbon dioxide is produced at the power station in order to charge the car and this is not counted.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92" name="Google Shape;92;p15"/>
          <p:cNvSpPr txBox="1"/>
          <p:nvPr/>
        </p:nvSpPr>
        <p:spPr>
          <a:xfrm>
            <a:off x="279600" y="8453925"/>
            <a:ext cx="70632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Number of times to charge Voltsa = 600 ÷ 150 = 4. Cost of running = 4 X 264 = 1,056p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Cost of running petrol = 7 X 6 X 120 = 5,040p   	so disagree with Ian.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