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</p:sldIdLst>
  <p:sldSz cy="10692000" cx="7560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3368">
          <p15:clr>
            <a:srgbClr val="A4A3A4"/>
          </p15:clr>
        </p15:guide>
        <p15:guide id="2" pos="238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3368" orient="horz"/>
        <p:guide pos="2381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10" Type="http://schemas.openxmlformats.org/officeDocument/2006/relationships/slide" Target="slides/slide5.xml"/><Relationship Id="rId9" Type="http://schemas.openxmlformats.org/officeDocument/2006/relationships/slide" Target="slides/slide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af7c28e2e2_0_4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gaf7c28e2e2_0_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gaf7c28e2e2_0_13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" name="Google Shape;80;gaf7c28e2e2_0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af7c28e2e2_0_20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Google Shape;92;gaf7c28e2e2_0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af7c28e2e2_0_27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" name="Google Shape;101;gaf7c28e2e2_0_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Relationship Id="rId3" Type="http://schemas.openxmlformats.org/officeDocument/2006/relationships/image" Target="../media/image1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1.png"/><Relationship Id="rId3" Type="http://schemas.openxmlformats.org/officeDocument/2006/relationships/image" Target="../media/image12.png"/><Relationship Id="rId4" Type="http://schemas.openxmlformats.org/officeDocument/2006/relationships/image" Target="../media/image8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57712" y="1547778"/>
            <a:ext cx="7044600" cy="4266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57705" y="5891409"/>
            <a:ext cx="7044600" cy="164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13" name="Google Shape;13;p2"/>
          <p:cNvPicPr preferRelativeResize="0"/>
          <p:nvPr/>
        </p:nvPicPr>
        <p:blipFill rotWithShape="1">
          <a:blip r:embed="rId2">
            <a:alphaModFix/>
          </a:blip>
          <a:srcRect b="25449" l="18741" r="18007" t="24096"/>
          <a:stretch/>
        </p:blipFill>
        <p:spPr>
          <a:xfrm>
            <a:off x="149325" y="4411950"/>
            <a:ext cx="7261349" cy="3256378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14;p2"/>
          <p:cNvPicPr preferRelativeResize="0"/>
          <p:nvPr/>
        </p:nvPicPr>
        <p:blipFill rotWithShape="1">
          <a:blip r:embed="rId3">
            <a:alphaModFix/>
          </a:blip>
          <a:srcRect b="8328" l="18741" r="18007" t="24399"/>
          <a:stretch/>
        </p:blipFill>
        <p:spPr>
          <a:xfrm>
            <a:off x="298638" y="248700"/>
            <a:ext cx="6962724" cy="41632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/>
          <p:nvPr>
            <p:ph type="title"/>
          </p:nvPr>
        </p:nvSpPr>
        <p:spPr>
          <a:xfrm>
            <a:off x="257705" y="4471058"/>
            <a:ext cx="7044600" cy="174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7" name="Google Shape;17;p3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4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0" name="Google Shape;20;p4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1" name="Google Shape;21;p4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5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4" name="Google Shape;24;p5"/>
          <p:cNvSpPr txBox="1"/>
          <p:nvPr>
            <p:ph idx="1" type="body"/>
          </p:nvPr>
        </p:nvSpPr>
        <p:spPr>
          <a:xfrm>
            <a:off x="257705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5" name="Google Shape;25;p5"/>
          <p:cNvSpPr txBox="1"/>
          <p:nvPr>
            <p:ph idx="2" type="body"/>
          </p:nvPr>
        </p:nvSpPr>
        <p:spPr>
          <a:xfrm>
            <a:off x="3995291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6" name="Google Shape;26;p5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6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9" name="Google Shape;29;p6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7"/>
          <p:cNvSpPr txBox="1"/>
          <p:nvPr>
            <p:ph type="title"/>
          </p:nvPr>
        </p:nvSpPr>
        <p:spPr>
          <a:xfrm>
            <a:off x="257705" y="1154948"/>
            <a:ext cx="2321700" cy="1570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2" name="Google Shape;32;p7"/>
          <p:cNvSpPr txBox="1"/>
          <p:nvPr>
            <p:ph idx="1" type="body"/>
          </p:nvPr>
        </p:nvSpPr>
        <p:spPr>
          <a:xfrm>
            <a:off x="257705" y="2888617"/>
            <a:ext cx="2321700" cy="660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3" name="Google Shape;33;p7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8"/>
          <p:cNvSpPr txBox="1"/>
          <p:nvPr>
            <p:ph type="title"/>
          </p:nvPr>
        </p:nvSpPr>
        <p:spPr>
          <a:xfrm>
            <a:off x="405325" y="935745"/>
            <a:ext cx="5264700" cy="850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6" name="Google Shape;36;p8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9"/>
          <p:cNvSpPr/>
          <p:nvPr/>
        </p:nvSpPr>
        <p:spPr>
          <a:xfrm>
            <a:off x="3780000" y="-260"/>
            <a:ext cx="3780000" cy="10692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" name="Google Shape;39;p9"/>
          <p:cNvSpPr txBox="1"/>
          <p:nvPr>
            <p:ph type="title"/>
          </p:nvPr>
        </p:nvSpPr>
        <p:spPr>
          <a:xfrm>
            <a:off x="219508" y="2563450"/>
            <a:ext cx="3344400" cy="308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40" name="Google Shape;40;p9"/>
          <p:cNvSpPr txBox="1"/>
          <p:nvPr>
            <p:ph idx="1" type="subTitle"/>
          </p:nvPr>
        </p:nvSpPr>
        <p:spPr>
          <a:xfrm>
            <a:off x="219508" y="5826865"/>
            <a:ext cx="3344400" cy="256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41" name="Google Shape;41;p9"/>
          <p:cNvSpPr txBox="1"/>
          <p:nvPr>
            <p:ph idx="2" type="body"/>
          </p:nvPr>
        </p:nvSpPr>
        <p:spPr>
          <a:xfrm>
            <a:off x="4083839" y="1505164"/>
            <a:ext cx="3172200" cy="768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2" name="Google Shape;42;p9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10"/>
          <p:cNvSpPr txBox="1"/>
          <p:nvPr>
            <p:ph idx="1" type="body"/>
          </p:nvPr>
        </p:nvSpPr>
        <p:spPr>
          <a:xfrm>
            <a:off x="257705" y="8794266"/>
            <a:ext cx="4959600" cy="125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5" name="Google Shape;45;p10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1"/>
          <p:cNvSpPr txBox="1"/>
          <p:nvPr>
            <p:ph hasCustomPrompt="1" type="title"/>
          </p:nvPr>
        </p:nvSpPr>
        <p:spPr>
          <a:xfrm>
            <a:off x="257705" y="2299346"/>
            <a:ext cx="7044600" cy="4081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8" name="Google Shape;48;p11"/>
          <p:cNvSpPr txBox="1"/>
          <p:nvPr>
            <p:ph idx="1" type="body"/>
          </p:nvPr>
        </p:nvSpPr>
        <p:spPr>
          <a:xfrm>
            <a:off x="257705" y="6552657"/>
            <a:ext cx="7044600" cy="270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9" name="Google Shape;49;p1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52" name="Google Shape;52;p12"/>
          <p:cNvPicPr preferRelativeResize="0"/>
          <p:nvPr/>
        </p:nvPicPr>
        <p:blipFill rotWithShape="1">
          <a:blip r:embed="rId2">
            <a:alphaModFix/>
          </a:blip>
          <a:srcRect b="62844" l="19063" r="19639" t="24397"/>
          <a:stretch/>
        </p:blipFill>
        <p:spPr>
          <a:xfrm>
            <a:off x="163450" y="225050"/>
            <a:ext cx="7075101" cy="827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3" name="Google Shape;53;p12"/>
          <p:cNvPicPr preferRelativeResize="0"/>
          <p:nvPr/>
        </p:nvPicPr>
        <p:blipFill rotWithShape="1">
          <a:blip r:embed="rId3">
            <a:alphaModFix/>
          </a:blip>
          <a:srcRect b="8631" l="21345" r="20947" t="24096"/>
          <a:stretch/>
        </p:blipFill>
        <p:spPr>
          <a:xfrm>
            <a:off x="281725" y="1052975"/>
            <a:ext cx="6956826" cy="4559305"/>
          </a:xfrm>
          <a:prstGeom prst="rect">
            <a:avLst/>
          </a:prstGeom>
          <a:noFill/>
          <a:ln>
            <a:noFill/>
          </a:ln>
        </p:spPr>
      </p:pic>
      <p:pic>
        <p:nvPicPr>
          <p:cNvPr id="54" name="Google Shape;54;p12"/>
          <p:cNvPicPr preferRelativeResize="0"/>
          <p:nvPr/>
        </p:nvPicPr>
        <p:blipFill rotWithShape="1">
          <a:blip r:embed="rId4">
            <a:alphaModFix/>
          </a:blip>
          <a:srcRect b="13697" l="21343" r="19970" t="25989"/>
          <a:stretch/>
        </p:blipFill>
        <p:spPr>
          <a:xfrm>
            <a:off x="163450" y="5783950"/>
            <a:ext cx="7075101" cy="408786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0.png"/><Relationship Id="rId4" Type="http://schemas.openxmlformats.org/officeDocument/2006/relationships/image" Target="../media/image9.png"/><Relationship Id="rId5" Type="http://schemas.openxmlformats.org/officeDocument/2006/relationships/image" Target="../media/image3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4.png"/><Relationship Id="rId4" Type="http://schemas.openxmlformats.org/officeDocument/2006/relationships/image" Target="../media/image7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.pn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3"/>
          <p:cNvSpPr txBox="1"/>
          <p:nvPr/>
        </p:nvSpPr>
        <p:spPr>
          <a:xfrm>
            <a:off x="570600" y="3386275"/>
            <a:ext cx="6591300" cy="3906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rgbClr val="FF0000"/>
                </a:solidFill>
              </a:rPr>
              <a:t>3000 ÷ 250 = 12 blwyddyn</a:t>
            </a:r>
            <a:endParaRPr sz="1200">
              <a:solidFill>
                <a:srgbClr val="FF0000"/>
              </a:solidFill>
            </a:endParaRPr>
          </a:p>
        </p:txBody>
      </p:sp>
      <p:sp>
        <p:nvSpPr>
          <p:cNvPr id="60" name="Google Shape;60;p13"/>
          <p:cNvSpPr txBox="1"/>
          <p:nvPr/>
        </p:nvSpPr>
        <p:spPr>
          <a:xfrm>
            <a:off x="427725" y="4424500"/>
            <a:ext cx="6905700" cy="3906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rgbClr val="FF0000"/>
                </a:solidFill>
              </a:rPr>
              <a:t>600 ÷ 8 = £75</a:t>
            </a:r>
            <a:endParaRPr sz="1200">
              <a:solidFill>
                <a:srgbClr val="FF0000"/>
              </a:solidFill>
            </a:endParaRPr>
          </a:p>
        </p:txBody>
      </p:sp>
      <p:sp>
        <p:nvSpPr>
          <p:cNvPr id="61" name="Google Shape;61;p13"/>
          <p:cNvSpPr txBox="1"/>
          <p:nvPr/>
        </p:nvSpPr>
        <p:spPr>
          <a:xfrm>
            <a:off x="618225" y="5150700"/>
            <a:ext cx="6715200" cy="5946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rgbClr val="FF0000"/>
                </a:solidFill>
              </a:rPr>
              <a:t>Mae mwy o egni yn cael ei golli trwy’r waliau i gymharu a’r ffenestri.</a:t>
            </a:r>
            <a:endParaRPr sz="1200">
              <a:solidFill>
                <a:srgbClr val="FF0000"/>
              </a:solidFill>
            </a:endParaRPr>
          </a:p>
        </p:txBody>
      </p:sp>
      <p:sp>
        <p:nvSpPr>
          <p:cNvPr id="62" name="Google Shape;62;p13"/>
          <p:cNvSpPr txBox="1"/>
          <p:nvPr/>
        </p:nvSpPr>
        <p:spPr>
          <a:xfrm>
            <a:off x="618225" y="5817450"/>
            <a:ext cx="6715200" cy="5946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rgbClr val="FF0000"/>
                </a:solidFill>
              </a:rPr>
              <a:t>Mae’r amser talu’n ol ar gyfer ynysiad wal geudod llawer llai na’r amser talu’n ol ffenestri dwbl.</a:t>
            </a:r>
            <a:endParaRPr sz="1200">
              <a:solidFill>
                <a:srgbClr val="FF0000"/>
              </a:solidFill>
            </a:endParaRPr>
          </a:p>
        </p:txBody>
      </p:sp>
      <p:sp>
        <p:nvSpPr>
          <p:cNvPr id="63" name="Google Shape;63;p13"/>
          <p:cNvSpPr txBox="1"/>
          <p:nvPr/>
        </p:nvSpPr>
        <p:spPr>
          <a:xfrm>
            <a:off x="413400" y="6958150"/>
            <a:ext cx="6905700" cy="8499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rgbClr val="FF0000"/>
                </a:solidFill>
              </a:rPr>
              <a:t>Mae’n cymryd amser i’r ynysiad weithio.</a:t>
            </a:r>
            <a:endParaRPr sz="120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4"/>
          <p:cNvSpPr txBox="1"/>
          <p:nvPr/>
        </p:nvSpPr>
        <p:spPr>
          <a:xfrm>
            <a:off x="5399775" y="1900375"/>
            <a:ext cx="1676400" cy="5916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rgbClr val="FF0000"/>
                </a:solidFill>
              </a:rPr>
              <a:t>2000 ÷ 130 = 15.4 </a:t>
            </a:r>
            <a:endParaRPr sz="1200">
              <a:solidFill>
                <a:srgbClr val="FF0000"/>
              </a:solidFill>
            </a:endParaRPr>
          </a:p>
        </p:txBody>
      </p:sp>
      <p:sp>
        <p:nvSpPr>
          <p:cNvPr id="69" name="Google Shape;69;p14"/>
          <p:cNvSpPr txBox="1"/>
          <p:nvPr/>
        </p:nvSpPr>
        <p:spPr>
          <a:xfrm>
            <a:off x="5399775" y="2491975"/>
            <a:ext cx="1676400" cy="5916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rgbClr val="FF0000"/>
                </a:solidFill>
              </a:rPr>
              <a:t>250 ÷ 150 = 1.67 </a:t>
            </a:r>
            <a:endParaRPr sz="1200">
              <a:solidFill>
                <a:srgbClr val="FF0000"/>
              </a:solidFill>
            </a:endParaRPr>
          </a:p>
        </p:txBody>
      </p:sp>
      <p:sp>
        <p:nvSpPr>
          <p:cNvPr id="70" name="Google Shape;70;p14"/>
          <p:cNvSpPr txBox="1"/>
          <p:nvPr/>
        </p:nvSpPr>
        <p:spPr>
          <a:xfrm>
            <a:off x="5399775" y="3083575"/>
            <a:ext cx="1676400" cy="5916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rgbClr val="FF0000"/>
                </a:solidFill>
              </a:rPr>
              <a:t>50 ÷ 50 = 1</a:t>
            </a:r>
            <a:endParaRPr sz="1200">
              <a:solidFill>
                <a:srgbClr val="FF0000"/>
              </a:solidFill>
            </a:endParaRPr>
          </a:p>
        </p:txBody>
      </p:sp>
      <p:sp>
        <p:nvSpPr>
          <p:cNvPr id="71" name="Google Shape;71;p14"/>
          <p:cNvSpPr txBox="1"/>
          <p:nvPr/>
        </p:nvSpPr>
        <p:spPr>
          <a:xfrm>
            <a:off x="5399775" y="3675175"/>
            <a:ext cx="1676400" cy="5916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rgbClr val="FF0000"/>
                </a:solidFill>
              </a:rPr>
              <a:t>250 ÷ 110 = 2.27</a:t>
            </a:r>
            <a:endParaRPr sz="1200">
              <a:solidFill>
                <a:srgbClr val="FF0000"/>
              </a:solidFill>
            </a:endParaRPr>
          </a:p>
        </p:txBody>
      </p:sp>
      <p:sp>
        <p:nvSpPr>
          <p:cNvPr id="72" name="Google Shape;72;p14"/>
          <p:cNvSpPr txBox="1"/>
          <p:nvPr/>
        </p:nvSpPr>
        <p:spPr>
          <a:xfrm>
            <a:off x="5399775" y="4266775"/>
            <a:ext cx="1676400" cy="5916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rgbClr val="FF0000"/>
                </a:solidFill>
              </a:rPr>
              <a:t>140 ÷ 70 = 2</a:t>
            </a:r>
            <a:endParaRPr sz="1200">
              <a:solidFill>
                <a:srgbClr val="FF0000"/>
              </a:solidFill>
            </a:endParaRPr>
          </a:p>
        </p:txBody>
      </p:sp>
      <p:sp>
        <p:nvSpPr>
          <p:cNvPr id="73" name="Google Shape;73;p14"/>
          <p:cNvSpPr txBox="1"/>
          <p:nvPr/>
        </p:nvSpPr>
        <p:spPr>
          <a:xfrm>
            <a:off x="5399775" y="4858375"/>
            <a:ext cx="1676400" cy="5916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rgbClr val="FF0000"/>
                </a:solidFill>
              </a:rPr>
              <a:t>1700 ÷ 150 = 11.3</a:t>
            </a:r>
            <a:endParaRPr sz="1200">
              <a:solidFill>
                <a:srgbClr val="FF0000"/>
              </a:solidFill>
            </a:endParaRPr>
          </a:p>
        </p:txBody>
      </p:sp>
      <p:sp>
        <p:nvSpPr>
          <p:cNvPr id="74" name="Google Shape;74;p14"/>
          <p:cNvSpPr txBox="1"/>
          <p:nvPr/>
        </p:nvSpPr>
        <p:spPr>
          <a:xfrm>
            <a:off x="246750" y="6133675"/>
            <a:ext cx="6829500" cy="9027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rgbClr val="FF0000"/>
                </a:solidFill>
              </a:rPr>
              <a:t>Unrhyw ateb teilwng</a:t>
            </a:r>
            <a:endParaRPr sz="1200">
              <a:solidFill>
                <a:srgbClr val="FF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rgbClr val="FF0000"/>
                </a:solidFill>
              </a:rPr>
              <a:t>E.e. Ynysiad wal geudod gan ei fod arbed llawer o arian pob blwyddyn ac mae ganddo amser talu’n ȏl byr iawn i gymharu efo’r opsiynau eraill sy’n arbed gymaint o arian pob blwyddyn.</a:t>
            </a:r>
            <a:endParaRPr sz="1200">
              <a:solidFill>
                <a:srgbClr val="FF0000"/>
              </a:solidFill>
            </a:endParaRPr>
          </a:p>
        </p:txBody>
      </p:sp>
      <p:sp>
        <p:nvSpPr>
          <p:cNvPr id="75" name="Google Shape;75;p14"/>
          <p:cNvSpPr txBox="1"/>
          <p:nvPr/>
        </p:nvSpPr>
        <p:spPr>
          <a:xfrm>
            <a:off x="246750" y="7581475"/>
            <a:ext cx="6829500" cy="9027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rgbClr val="FF0000"/>
                </a:solidFill>
              </a:rPr>
              <a:t>Arbed arian gan bod angen defnyddio llai o danwydd i wresogi’r ty.</a:t>
            </a:r>
            <a:endParaRPr sz="1200">
              <a:solidFill>
                <a:srgbClr val="FF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rgbClr val="FF0000"/>
                </a:solidFill>
              </a:rPr>
              <a:t>Lleihau effeithiau negyddol ar yr amgylchedd gan fod llai o danwydd yn cael ei ddefnyddio felly llai o garbon deuocsid yn cael ei ryddhau. Bydd hyn yn golygu llai o effaith ar cynhesu byd eang.</a:t>
            </a:r>
            <a:endParaRPr sz="1200">
              <a:solidFill>
                <a:srgbClr val="FF0000"/>
              </a:solidFill>
            </a:endParaRPr>
          </a:p>
        </p:txBody>
      </p:sp>
      <p:sp>
        <p:nvSpPr>
          <p:cNvPr id="76" name="Google Shape;76;p14"/>
          <p:cNvSpPr txBox="1"/>
          <p:nvPr/>
        </p:nvSpPr>
        <p:spPr>
          <a:xfrm>
            <a:off x="246750" y="9210250"/>
            <a:ext cx="6829500" cy="9027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rgbClr val="FF0000"/>
                </a:solidFill>
              </a:rPr>
              <a:t>350 ÷ 2.5 = £140 y flwyddyn</a:t>
            </a:r>
            <a:endParaRPr sz="1200">
              <a:solidFill>
                <a:srgbClr val="FF0000"/>
              </a:solidFill>
            </a:endParaRPr>
          </a:p>
        </p:txBody>
      </p:sp>
      <p:sp>
        <p:nvSpPr>
          <p:cNvPr id="77" name="Google Shape;77;p14"/>
          <p:cNvSpPr txBox="1"/>
          <p:nvPr/>
        </p:nvSpPr>
        <p:spPr>
          <a:xfrm>
            <a:off x="5761725" y="1551175"/>
            <a:ext cx="1104900" cy="2571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rgbClr val="FF0000"/>
                </a:solidFill>
              </a:rPr>
              <a:t>(blwyddyn)</a:t>
            </a:r>
            <a:endParaRPr sz="120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" name="Google Shape;82;p15"/>
          <p:cNvPicPr preferRelativeResize="0"/>
          <p:nvPr/>
        </p:nvPicPr>
        <p:blipFill rotWithShape="1">
          <a:blip r:embed="rId3">
            <a:alphaModFix/>
          </a:blip>
          <a:srcRect b="17029" l="14168" r="12795" t="33680"/>
          <a:stretch/>
        </p:blipFill>
        <p:spPr>
          <a:xfrm>
            <a:off x="258050" y="296000"/>
            <a:ext cx="7044274" cy="2673026"/>
          </a:xfrm>
          <a:prstGeom prst="rect">
            <a:avLst/>
          </a:prstGeom>
          <a:noFill/>
          <a:ln>
            <a:noFill/>
          </a:ln>
        </p:spPr>
      </p:pic>
      <p:pic>
        <p:nvPicPr>
          <p:cNvPr id="83" name="Google Shape;83;p15"/>
          <p:cNvPicPr preferRelativeResize="0"/>
          <p:nvPr/>
        </p:nvPicPr>
        <p:blipFill rotWithShape="1">
          <a:blip r:embed="rId4">
            <a:alphaModFix/>
          </a:blip>
          <a:srcRect b="10950" l="12215" r="12471" t="23519"/>
          <a:stretch/>
        </p:blipFill>
        <p:spPr>
          <a:xfrm>
            <a:off x="376350" y="3063650"/>
            <a:ext cx="6769824" cy="3311676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15"/>
          <p:cNvPicPr preferRelativeResize="0"/>
          <p:nvPr/>
        </p:nvPicPr>
        <p:blipFill rotWithShape="1">
          <a:blip r:embed="rId5">
            <a:alphaModFix/>
          </a:blip>
          <a:srcRect b="16535" l="14074" r="12660" t="30987"/>
          <a:stretch/>
        </p:blipFill>
        <p:spPr>
          <a:xfrm>
            <a:off x="258050" y="6895725"/>
            <a:ext cx="7044274" cy="2836825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15"/>
          <p:cNvSpPr txBox="1"/>
          <p:nvPr/>
        </p:nvSpPr>
        <p:spPr>
          <a:xfrm>
            <a:off x="365425" y="8181550"/>
            <a:ext cx="6829500" cy="15510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rgbClr val="FF0000"/>
                </a:solidFill>
              </a:rPr>
              <a:t>Mae gwydr ffibr yn ynysydd/mae’n cynnwys aer/mae’n cynnwys pocedi aer/mae’n lleihau dargludiad drwy’r nenfwd (1)</a:t>
            </a:r>
            <a:endParaRPr sz="1200">
              <a:solidFill>
                <a:srgbClr val="FF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FF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rgbClr val="FF0000"/>
                </a:solidFill>
              </a:rPr>
              <a:t>Lleihau ceryntau darfudiad yn y llofft/mae’r aer yn y llofft yn gwresogi llai (1)</a:t>
            </a:r>
            <a:endParaRPr sz="1200">
              <a:solidFill>
                <a:srgbClr val="FF0000"/>
              </a:solidFill>
            </a:endParaRPr>
          </a:p>
        </p:txBody>
      </p:sp>
      <p:sp>
        <p:nvSpPr>
          <p:cNvPr id="86" name="Google Shape;86;p15"/>
          <p:cNvSpPr txBox="1"/>
          <p:nvPr/>
        </p:nvSpPr>
        <p:spPr>
          <a:xfrm>
            <a:off x="5330575" y="5904325"/>
            <a:ext cx="1621800" cy="4710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rgbClr val="FF0000"/>
                </a:solidFill>
              </a:rPr>
              <a:t>Waliau</a:t>
            </a:r>
            <a:endParaRPr sz="1200">
              <a:solidFill>
                <a:srgbClr val="FF0000"/>
              </a:solidFill>
            </a:endParaRPr>
          </a:p>
        </p:txBody>
      </p:sp>
      <p:sp>
        <p:nvSpPr>
          <p:cNvPr id="87" name="Google Shape;87;p15"/>
          <p:cNvSpPr txBox="1"/>
          <p:nvPr/>
        </p:nvSpPr>
        <p:spPr>
          <a:xfrm>
            <a:off x="434725" y="3837400"/>
            <a:ext cx="1621800" cy="4710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rgbClr val="FF0000"/>
                </a:solidFill>
              </a:rPr>
              <a:t>Ffenestri</a:t>
            </a:r>
            <a:endParaRPr sz="1200">
              <a:solidFill>
                <a:srgbClr val="FF0000"/>
              </a:solidFill>
            </a:endParaRPr>
          </a:p>
        </p:txBody>
      </p:sp>
      <p:sp>
        <p:nvSpPr>
          <p:cNvPr id="88" name="Google Shape;88;p15"/>
          <p:cNvSpPr txBox="1"/>
          <p:nvPr/>
        </p:nvSpPr>
        <p:spPr>
          <a:xfrm>
            <a:off x="1358650" y="3018250"/>
            <a:ext cx="1621800" cy="4710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rgbClr val="FF0000"/>
                </a:solidFill>
              </a:rPr>
              <a:t>Llawr</a:t>
            </a:r>
            <a:endParaRPr sz="1200">
              <a:solidFill>
                <a:srgbClr val="FF0000"/>
              </a:solidFill>
            </a:endParaRPr>
          </a:p>
        </p:txBody>
      </p:sp>
      <p:sp>
        <p:nvSpPr>
          <p:cNvPr id="89" name="Google Shape;89;p15"/>
          <p:cNvSpPr txBox="1"/>
          <p:nvPr/>
        </p:nvSpPr>
        <p:spPr>
          <a:xfrm>
            <a:off x="5330575" y="3063650"/>
            <a:ext cx="1621800" cy="4710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rgbClr val="FF0000"/>
                </a:solidFill>
              </a:rPr>
              <a:t>To</a:t>
            </a:r>
            <a:endParaRPr sz="120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Google Shape;94;p16"/>
          <p:cNvPicPr preferRelativeResize="0"/>
          <p:nvPr/>
        </p:nvPicPr>
        <p:blipFill rotWithShape="1">
          <a:blip r:embed="rId3">
            <a:alphaModFix/>
          </a:blip>
          <a:srcRect b="8328" l="25256" r="24533" t="24399"/>
          <a:stretch/>
        </p:blipFill>
        <p:spPr>
          <a:xfrm>
            <a:off x="234400" y="225050"/>
            <a:ext cx="7025499" cy="5291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5" name="Google Shape;95;p16"/>
          <p:cNvPicPr preferRelativeResize="0"/>
          <p:nvPr/>
        </p:nvPicPr>
        <p:blipFill rotWithShape="1">
          <a:blip r:embed="rId4">
            <a:alphaModFix/>
          </a:blip>
          <a:srcRect b="6726" l="21676" r="21918" t="24846"/>
          <a:stretch/>
        </p:blipFill>
        <p:spPr>
          <a:xfrm>
            <a:off x="341675" y="5516950"/>
            <a:ext cx="6876649" cy="4690451"/>
          </a:xfrm>
          <a:prstGeom prst="rect">
            <a:avLst/>
          </a:prstGeom>
          <a:noFill/>
          <a:ln>
            <a:noFill/>
          </a:ln>
        </p:spPr>
      </p:pic>
      <p:sp>
        <p:nvSpPr>
          <p:cNvPr id="96" name="Google Shape;96;p16"/>
          <p:cNvSpPr txBox="1"/>
          <p:nvPr/>
        </p:nvSpPr>
        <p:spPr>
          <a:xfrm>
            <a:off x="6333225" y="6935925"/>
            <a:ext cx="361800" cy="32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rgbClr val="FF0000"/>
                </a:solidFill>
              </a:rPr>
              <a:t>✓</a:t>
            </a:r>
            <a:endParaRPr sz="1200">
              <a:solidFill>
                <a:srgbClr val="FF0000"/>
              </a:solidFill>
            </a:endParaRPr>
          </a:p>
        </p:txBody>
      </p:sp>
      <p:sp>
        <p:nvSpPr>
          <p:cNvPr id="97" name="Google Shape;97;p16"/>
          <p:cNvSpPr txBox="1"/>
          <p:nvPr/>
        </p:nvSpPr>
        <p:spPr>
          <a:xfrm>
            <a:off x="6333225" y="8250375"/>
            <a:ext cx="361800" cy="32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rgbClr val="FF0000"/>
                </a:solidFill>
              </a:rPr>
              <a:t>✓</a:t>
            </a:r>
            <a:endParaRPr sz="1200">
              <a:solidFill>
                <a:srgbClr val="FF0000"/>
              </a:solidFill>
            </a:endParaRPr>
          </a:p>
        </p:txBody>
      </p:sp>
      <p:sp>
        <p:nvSpPr>
          <p:cNvPr id="98" name="Google Shape;98;p16"/>
          <p:cNvSpPr txBox="1"/>
          <p:nvPr/>
        </p:nvSpPr>
        <p:spPr>
          <a:xfrm>
            <a:off x="6333225" y="8983800"/>
            <a:ext cx="361800" cy="32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rgbClr val="FF0000"/>
                </a:solidFill>
              </a:rPr>
              <a:t>✓</a:t>
            </a:r>
            <a:endParaRPr sz="120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" name="Google Shape;103;p17"/>
          <p:cNvPicPr preferRelativeResize="0"/>
          <p:nvPr/>
        </p:nvPicPr>
        <p:blipFill rotWithShape="1">
          <a:blip r:embed="rId3">
            <a:alphaModFix/>
          </a:blip>
          <a:srcRect b="9489" l="19717" r="18336" t="25558"/>
          <a:stretch/>
        </p:blipFill>
        <p:spPr>
          <a:xfrm>
            <a:off x="281725" y="319650"/>
            <a:ext cx="6942275" cy="4092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" name="Google Shape;104;p17"/>
          <p:cNvPicPr preferRelativeResize="0"/>
          <p:nvPr/>
        </p:nvPicPr>
        <p:blipFill rotWithShape="1">
          <a:blip r:embed="rId4">
            <a:alphaModFix/>
          </a:blip>
          <a:srcRect b="9210" l="19057" r="17691" t="25837"/>
          <a:stretch/>
        </p:blipFill>
        <p:spPr>
          <a:xfrm>
            <a:off x="352038" y="5500075"/>
            <a:ext cx="6801649" cy="3926724"/>
          </a:xfrm>
          <a:prstGeom prst="rect">
            <a:avLst/>
          </a:prstGeom>
          <a:noFill/>
          <a:ln>
            <a:noFill/>
          </a:ln>
        </p:spPr>
      </p:pic>
      <p:sp>
        <p:nvSpPr>
          <p:cNvPr id="105" name="Google Shape;105;p17"/>
          <p:cNvSpPr txBox="1"/>
          <p:nvPr/>
        </p:nvSpPr>
        <p:spPr>
          <a:xfrm>
            <a:off x="570600" y="4351750"/>
            <a:ext cx="2885400" cy="12645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rgbClr val="FF0000"/>
                </a:solidFill>
              </a:rPr>
              <a:t>4.5 X 120 = 540</a:t>
            </a:r>
            <a:endParaRPr sz="1200">
              <a:solidFill>
                <a:srgbClr val="FF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FF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FF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rgbClr val="FF0000"/>
                </a:solidFill>
              </a:rPr>
              <a:t>540 ÷ 98 = 5.5</a:t>
            </a:r>
            <a:endParaRPr sz="1200">
              <a:solidFill>
                <a:srgbClr val="FF0000"/>
              </a:solidFill>
            </a:endParaRPr>
          </a:p>
        </p:txBody>
      </p:sp>
      <p:sp>
        <p:nvSpPr>
          <p:cNvPr id="106" name="Google Shape;106;p17"/>
          <p:cNvSpPr txBox="1"/>
          <p:nvPr/>
        </p:nvSpPr>
        <p:spPr>
          <a:xfrm>
            <a:off x="4837800" y="5428075"/>
            <a:ext cx="1381200" cy="4833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rgbClr val="FF0000"/>
                </a:solidFill>
              </a:rPr>
              <a:t>5.5</a:t>
            </a:r>
            <a:endParaRPr sz="1200">
              <a:solidFill>
                <a:srgbClr val="FF0000"/>
              </a:solidFill>
            </a:endParaRPr>
          </a:p>
        </p:txBody>
      </p:sp>
      <p:sp>
        <p:nvSpPr>
          <p:cNvPr id="107" name="Google Shape;107;p17"/>
          <p:cNvSpPr txBox="1"/>
          <p:nvPr/>
        </p:nvSpPr>
        <p:spPr>
          <a:xfrm>
            <a:off x="570600" y="8104600"/>
            <a:ext cx="6353100" cy="14889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rgbClr val="FF0000"/>
                </a:solidFill>
              </a:rPr>
              <a:t>Ynysiad 1 : 40 - 5 = 35      arbediad = 35 X 84 = £2940</a:t>
            </a:r>
            <a:endParaRPr sz="1200">
              <a:solidFill>
                <a:srgbClr val="FF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FF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rgbClr val="FF0000"/>
                </a:solidFill>
              </a:rPr>
              <a:t>Ynysiad 2: 40 - 6 = 34        arbediad = 34 X 111 = £3774</a:t>
            </a:r>
            <a:endParaRPr sz="1200">
              <a:solidFill>
                <a:srgbClr val="FF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FF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rgbClr val="FF0000"/>
                </a:solidFill>
              </a:rPr>
              <a:t>CYTUNO EFO’R ADEILADWR</a:t>
            </a:r>
            <a:endParaRPr sz="120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