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49baf0e42_0_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49baf0e4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b9e96c8a4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b9e96c8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b9e96c8a4_0_1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b9e96c8a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8606" l="15984" r="15144" t="25694"/>
          <a:stretch/>
        </p:blipFill>
        <p:spPr>
          <a:xfrm>
            <a:off x="422600" y="3252900"/>
            <a:ext cx="6714798" cy="360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11499" l="14179" r="14923" t="25452"/>
          <a:stretch/>
        </p:blipFill>
        <p:spPr>
          <a:xfrm>
            <a:off x="122400" y="6854125"/>
            <a:ext cx="73152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370050" y="104775"/>
            <a:ext cx="6819900" cy="31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/>
              <a:t>Cyfyngu colledion egni o dai</a:t>
            </a:r>
            <a:endParaRPr b="1" sz="1200" u="sng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Beth yw dargludiad? ……………………………………………………………………………………………....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Sut mae dargludiad yn digwydd? ………………………………………………………………………………..</a:t>
            </a:r>
            <a:endParaRPr sz="1100"/>
          </a:p>
          <a:p>
            <a:pPr indent="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……………………………………………………………………………………………………………………….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Pam fod dŵr cynnes yn llai dwys nag dŵr oer? ………………………………………………………………..</a:t>
            </a:r>
            <a:endParaRPr sz="1100"/>
          </a:p>
          <a:p>
            <a:pPr indent="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……………………………………………………………………………………………………………………….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Pam fod aer cynnes yn codi? …………………………………………………………………………………….</a:t>
            </a:r>
            <a:endParaRPr sz="1100"/>
          </a:p>
          <a:p>
            <a:pPr indent="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………………………………………………………………………………………………………………………..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Beth yw ystyr pelydriad? ………………………………………………………………………………………….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Sut mae gwresogydd yn gwresogi ystafell? …………………………………………………………………….</a:t>
            </a:r>
            <a:endParaRPr sz="1100"/>
          </a:p>
          <a:p>
            <a:pPr indent="0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………………………………………………………………………………………………………………………..</a:t>
            </a:r>
            <a:endParaRPr sz="1100"/>
          </a:p>
          <a:p>
            <a:pPr indent="-159849" lvl="0" marL="269999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Beth yw ynysydd? ………………………………………………………………………………………………….</a:t>
            </a:r>
            <a:endParaRPr sz="11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2289" y="292988"/>
            <a:ext cx="6895411" cy="10106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3"/>
          <p:cNvCxnSpPr/>
          <p:nvPr/>
        </p:nvCxnSpPr>
        <p:spPr>
          <a:xfrm rot="10800000">
            <a:off x="7238850" y="295125"/>
            <a:ext cx="0" cy="32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2">
            <a:alphaModFix/>
          </a:blip>
          <a:srcRect b="5654" l="12816" r="14030" t="19450"/>
          <a:stretch/>
        </p:blipFill>
        <p:spPr>
          <a:xfrm>
            <a:off x="301450" y="1143000"/>
            <a:ext cx="6957100" cy="534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/>
        </p:nvSpPr>
        <p:spPr>
          <a:xfrm>
            <a:off x="301500" y="6485300"/>
            <a:ext cx="6957000" cy="1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lphaLcParenBoth"/>
            </a:pPr>
            <a:r>
              <a:rPr lang="en-GB" sz="1200"/>
              <a:t>Llenwch y bylchau yn y </a:t>
            </a:r>
            <a:r>
              <a:rPr b="1" lang="en-GB" sz="1200"/>
              <a:t>ddwy</a:t>
            </a:r>
            <a:r>
              <a:rPr lang="en-GB" sz="1200"/>
              <a:t> golofn olaf o’r tabl.						[2]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lphaLcParenBoth"/>
            </a:pPr>
            <a:r>
              <a:rPr lang="en-GB" sz="1200"/>
              <a:t>Defnyddiwch wybodaeth o’r tabl gyferbyn i roi cyngor i’r perchenog ar y ffordd orau o wario’r £3200 i gyd ar ynysu.						    			     [6AYE]</a:t>
            </a:r>
            <a:endParaRPr sz="1200"/>
          </a:p>
        </p:txBody>
      </p:sp>
      <p:sp>
        <p:nvSpPr>
          <p:cNvPr id="33" name="Google Shape;33;p6"/>
          <p:cNvSpPr txBox="1"/>
          <p:nvPr/>
        </p:nvSpPr>
        <p:spPr>
          <a:xfrm>
            <a:off x="285750" y="228600"/>
            <a:ext cx="6957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/>
              <a:t>Cwestiwn arholiad</a:t>
            </a:r>
            <a:endParaRPr b="1" sz="12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Mae tŷ-pâr </a:t>
            </a:r>
            <a:r>
              <a:rPr i="1" lang="en-GB" sz="1200"/>
              <a:t>(semi-detached) </a:t>
            </a:r>
            <a:r>
              <a:rPr lang="en-GB" sz="1200"/>
              <a:t>wedi’i ynysu’n wael.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Mae £3200 ar gael i’r perchenog ei wario ar wella’r ynysu.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Mae gwybodaeth am bob math o ynysiad yn cael ei dangos yn y tabl isod.</a:t>
            </a:r>
            <a:endParaRPr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6" name="Google Shape;56;p12"/>
          <p:cNvPicPr preferRelativeResize="0"/>
          <p:nvPr/>
        </p:nvPicPr>
        <p:blipFill rotWithShape="1">
          <a:blip r:embed="rId2">
            <a:alphaModFix/>
          </a:blip>
          <a:srcRect b="24724" l="11021" r="15454" t="33721"/>
          <a:stretch/>
        </p:blipFill>
        <p:spPr>
          <a:xfrm>
            <a:off x="227250" y="876300"/>
            <a:ext cx="7105500" cy="3011973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227250" y="3888275"/>
            <a:ext cx="70497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(ch) Eglurwch sut mae cerryntau darfudiad </a:t>
            </a:r>
            <a:r>
              <a:rPr i="1" lang="en-GB" sz="1200"/>
              <a:t>(convection currents) </a:t>
            </a:r>
            <a:r>
              <a:rPr lang="en-GB" sz="1200"/>
              <a:t>yn cael eu gosod mewn wal ceudod heb ynysiad.													    [2]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(d) Mae’r teulu yn y tŷ yn cael cyngor i leihau’r tymheredd yn y brif ardal fyw yn y gaeaf er mwyn arbed arian. Eglurwch sut byddai hyn yn cynyddu’r amser talu yn ôl am y gwelliannau </a:t>
            </a:r>
            <a:r>
              <a:rPr i="1" lang="en-GB" sz="1200"/>
              <a:t>(improvements) </a:t>
            </a:r>
            <a:r>
              <a:rPr lang="en-GB" sz="1200"/>
              <a:t>sy’n cael eu gwneud.											     [2]</a:t>
            </a:r>
            <a:endParaRPr sz="1200"/>
          </a:p>
        </p:txBody>
      </p:sp>
      <p:pic>
        <p:nvPicPr>
          <p:cNvPr id="58" name="Google Shape;58;p12"/>
          <p:cNvPicPr preferRelativeResize="0"/>
          <p:nvPr/>
        </p:nvPicPr>
        <p:blipFill rotWithShape="1">
          <a:blip r:embed="rId3">
            <a:alphaModFix/>
          </a:blip>
          <a:srcRect b="26438" l="11284" r="16933" t="28840"/>
          <a:stretch/>
        </p:blipFill>
        <p:spPr>
          <a:xfrm>
            <a:off x="501100" y="7200900"/>
            <a:ext cx="6446190" cy="30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2"/>
          <p:cNvSpPr txBox="1"/>
          <p:nvPr/>
        </p:nvSpPr>
        <p:spPr>
          <a:xfrm>
            <a:off x="171450" y="152400"/>
            <a:ext cx="71055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(c) Mae’r diagramau yn dangos canrannau’r egni sy’n cael ei golli o’r tŷ os yw wedi’i ynysu’n llawn </a:t>
            </a:r>
            <a:r>
              <a:rPr i="1" lang="en-GB" sz="1200"/>
              <a:t>(fully insulated). </a:t>
            </a:r>
            <a:r>
              <a:rPr lang="en-GB" sz="1200"/>
              <a:t>Labelwch y saethau i ddangos o ba ran o’r tŷ mae pob canran yn dod. </a:t>
            </a:r>
            <a:r>
              <a:rPr i="1" lang="en-GB" sz="1200"/>
              <a:t>Mae un wedi’i wneud i chi. </a:t>
            </a:r>
            <a:r>
              <a:rPr lang="en-GB" sz="1200"/>
              <a:t>Dylech gyfeirio at y tabl ar dudalen 8.							     [2]</a:t>
            </a:r>
            <a:endParaRPr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/>
        </p:nvSpPr>
        <p:spPr>
          <a:xfrm>
            <a:off x="3295650" y="619125"/>
            <a:ext cx="3943200" cy="247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3467100" y="3095625"/>
            <a:ext cx="3771600" cy="2524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3295650" y="5619825"/>
            <a:ext cx="3943200" cy="201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3467100" y="7639125"/>
            <a:ext cx="3771600" cy="247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