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7" r:id="rId2"/>
    <p:sldId id="257" r:id="rId3"/>
    <p:sldId id="258" r:id="rId4"/>
    <p:sldId id="260" r:id="rId5"/>
    <p:sldId id="259" r:id="rId6"/>
    <p:sldId id="27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45" d="100"/>
          <a:sy n="45" d="100"/>
        </p:scale>
        <p:origin x="78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Relationship Id="rId14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DF68E2-58F2-4D09-BE8B-E3BD06533059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FC5F6-F338-4AE4-BB23-26385BCFC423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BB0C4-6273-4C6E-B9BD-2EDC30F1CD52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B4D41-86C1-4908-B66A-0B50CEB3BF29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426E2C-56C1-4E0D-A793-0088A7FDD37E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C39B41-D8B5-4052-B551-9B5525EAA8B6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4136C-8742-45B2-AF27-D93DF72833A9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32ABBEA6-7C60-4B02-AE87-00D78D8422AF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AD897-D46E-4AD2-BD9B-49DD3E640873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2D6473-DF6D-4702-B328-E0DD40540A4E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F7E3A-B166-407D-9866-32884E7D5B37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8624D31-43A5-475A-80CF-332C9F6DCF35}" type="datetimeFigureOut">
              <a:rPr lang="en-US" dirty="0"/>
              <a:t>9/22/2020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1CD1704-5641-4494-A418-ADCF16834B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98346BC-3339-414F-9C43-86F3993CAB03}"/>
              </a:ext>
            </a:extLst>
          </p:cNvPr>
          <p:cNvSpPr/>
          <p:nvPr/>
        </p:nvSpPr>
        <p:spPr>
          <a:xfrm>
            <a:off x="0" y="0"/>
            <a:ext cx="12294824" cy="6858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D74FF8C-DEAB-4B96-A9A6-DAC843FE9981}"/>
              </a:ext>
            </a:extLst>
          </p:cNvPr>
          <p:cNvSpPr/>
          <p:nvPr/>
        </p:nvSpPr>
        <p:spPr>
          <a:xfrm>
            <a:off x="149014" y="126082"/>
            <a:ext cx="11893973" cy="645160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81CA42F-9699-4E59-9572-9485EB8590A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0667" y="126082"/>
            <a:ext cx="2052320" cy="1474118"/>
          </a:xfrm>
          <a:prstGeom prst="rect">
            <a:avLst/>
          </a:prstGeom>
          <a:noFill/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E8E8B40-6CFA-4E8F-BF51-40393711F2C1}"/>
              </a:ext>
            </a:extLst>
          </p:cNvPr>
          <p:cNvSpPr txBox="1"/>
          <p:nvPr/>
        </p:nvSpPr>
        <p:spPr>
          <a:xfrm>
            <a:off x="677334" y="1709721"/>
            <a:ext cx="10987212" cy="4062651"/>
          </a:xfrm>
          <a:prstGeom prst="rect">
            <a:avLst/>
          </a:prstGeom>
          <a:noFill/>
          <a:ln cmpd="dbl">
            <a:solidFill>
              <a:schemeClr val="bg1"/>
            </a:solidFill>
            <a:bevel/>
          </a:ln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A</a:t>
            </a:r>
            <a:r>
              <a:rPr lang="en-GB" sz="2000" b="1" dirty="0">
                <a:solidFill>
                  <a:schemeClr val="bg1"/>
                </a:solidFill>
              </a:rPr>
              <a:t>rea of learning: </a:t>
            </a:r>
            <a:r>
              <a:rPr lang="en-GB" sz="2000" dirty="0" smtClean="0">
                <a:solidFill>
                  <a:srgbClr val="FFFF00"/>
                </a:solidFill>
              </a:rPr>
              <a:t>Product Design </a:t>
            </a:r>
            <a:r>
              <a:rPr lang="en-GB" sz="2000" smtClean="0">
                <a:solidFill>
                  <a:srgbClr val="FFFF00"/>
                </a:solidFill>
              </a:rPr>
              <a:t>Year </a:t>
            </a:r>
            <a:r>
              <a:rPr lang="en-GB" sz="2000" smtClean="0">
                <a:solidFill>
                  <a:srgbClr val="FFFF00"/>
                </a:solidFill>
              </a:rPr>
              <a:t>7 </a:t>
            </a:r>
            <a:r>
              <a:rPr lang="en-US" sz="2000" dirty="0" smtClean="0">
                <a:solidFill>
                  <a:srgbClr val="FFFF00"/>
                </a:solidFill>
              </a:rPr>
              <a:t>–</a:t>
            </a:r>
            <a:r>
              <a:rPr lang="en-GB" sz="2000" dirty="0" smtClean="0">
                <a:solidFill>
                  <a:srgbClr val="FFFF00"/>
                </a:solidFill>
              </a:rPr>
              <a:t> </a:t>
            </a:r>
            <a:r>
              <a:rPr lang="en-GB" sz="2000" dirty="0">
                <a:solidFill>
                  <a:srgbClr val="FFFF00"/>
                </a:solidFill>
              </a:rPr>
              <a:t>Lesson </a:t>
            </a:r>
            <a:r>
              <a:rPr lang="en-GB" sz="2000" dirty="0" smtClean="0">
                <a:solidFill>
                  <a:srgbClr val="FFFF00"/>
                </a:solidFill>
              </a:rPr>
              <a:t>14</a:t>
            </a:r>
            <a:endParaRPr lang="en-GB" sz="2000" dirty="0">
              <a:solidFill>
                <a:srgbClr val="FFFF00"/>
              </a:solidFill>
            </a:endParaRPr>
          </a:p>
          <a:p>
            <a:endParaRPr lang="en-GB" sz="2000" dirty="0">
              <a:solidFill>
                <a:srgbClr val="FFFF00"/>
              </a:solidFill>
            </a:endParaRPr>
          </a:p>
          <a:p>
            <a:r>
              <a:rPr lang="en-GB" sz="2000" b="1" dirty="0">
                <a:solidFill>
                  <a:schemeClr val="bg1"/>
                </a:solidFill>
              </a:rPr>
              <a:t>Activity time: </a:t>
            </a:r>
            <a:r>
              <a:rPr lang="en-GB" sz="2000" dirty="0">
                <a:solidFill>
                  <a:srgbClr val="FFFF00"/>
                </a:solidFill>
              </a:rPr>
              <a:t>1 hour</a:t>
            </a:r>
          </a:p>
          <a:p>
            <a:endParaRPr lang="en-GB" sz="2000" dirty="0">
              <a:solidFill>
                <a:srgbClr val="FFFF00"/>
              </a:solidFill>
            </a:endParaRPr>
          </a:p>
          <a:p>
            <a:r>
              <a:rPr lang="en-GB" sz="2000" b="1" dirty="0">
                <a:solidFill>
                  <a:schemeClr val="bg1"/>
                </a:solidFill>
              </a:rPr>
              <a:t>Resources, equipment, links needed to complete the work:</a:t>
            </a:r>
          </a:p>
          <a:p>
            <a:r>
              <a:rPr lang="en-GB" sz="2000" dirty="0" smtClean="0">
                <a:solidFill>
                  <a:srgbClr val="FFFF00"/>
                </a:solidFill>
              </a:rPr>
              <a:t>Year 7 Product Design booklet, </a:t>
            </a:r>
            <a:r>
              <a:rPr lang="en-GB" sz="2000" dirty="0">
                <a:solidFill>
                  <a:srgbClr val="FFFF00"/>
                </a:solidFill>
              </a:rPr>
              <a:t>a pencil, pen, </a:t>
            </a:r>
            <a:r>
              <a:rPr lang="en-GB" sz="2000" dirty="0" smtClean="0">
                <a:solidFill>
                  <a:srgbClr val="FFFF00"/>
                </a:solidFill>
              </a:rPr>
              <a:t>computer / </a:t>
            </a:r>
            <a:r>
              <a:rPr lang="en-GB" sz="2000" dirty="0" err="1" smtClean="0">
                <a:solidFill>
                  <a:srgbClr val="FFFF00"/>
                </a:solidFill>
              </a:rPr>
              <a:t>chromebook</a:t>
            </a:r>
            <a:endParaRPr lang="en-GB" sz="2000" dirty="0" smtClean="0">
              <a:solidFill>
                <a:srgbClr val="FFFF00"/>
              </a:solidFill>
            </a:endParaRPr>
          </a:p>
          <a:p>
            <a:endParaRPr lang="en-GB" sz="2000" dirty="0">
              <a:solidFill>
                <a:srgbClr val="FFFF00"/>
              </a:solidFill>
            </a:endParaRPr>
          </a:p>
          <a:p>
            <a:r>
              <a:rPr lang="en-GB" sz="2000" b="1" u="sng" dirty="0">
                <a:solidFill>
                  <a:schemeClr val="bg1"/>
                </a:solidFill>
              </a:rPr>
              <a:t>Success Criteria. What are you going to do?</a:t>
            </a:r>
          </a:p>
          <a:p>
            <a:endParaRPr lang="en-GB" sz="2000" b="1" u="sng" dirty="0">
              <a:solidFill>
                <a:schemeClr val="bg1"/>
              </a:solidFill>
            </a:endParaRPr>
          </a:p>
          <a:p>
            <a:pPr lvl="0"/>
            <a:r>
              <a:rPr lang="en-GB" sz="2000" b="1" dirty="0">
                <a:solidFill>
                  <a:schemeClr val="bg1"/>
                </a:solidFill>
              </a:rPr>
              <a:t>All: </a:t>
            </a:r>
            <a:r>
              <a:rPr lang="en-GB" sz="2000" dirty="0" smtClean="0">
                <a:solidFill>
                  <a:srgbClr val="FFFF00"/>
                </a:solidFill>
              </a:rPr>
              <a:t>Will begin to navigate 2D Design </a:t>
            </a:r>
            <a:r>
              <a:rPr lang="en-US" sz="2000" dirty="0" smtClean="0">
                <a:solidFill>
                  <a:srgbClr val="FFFF00"/>
                </a:solidFill>
              </a:rPr>
              <a:t>–</a:t>
            </a:r>
            <a:r>
              <a:rPr lang="en-GB" sz="2000" dirty="0" smtClean="0">
                <a:solidFill>
                  <a:srgbClr val="FFFF00"/>
                </a:solidFill>
              </a:rPr>
              <a:t> introducing themselves to the program</a:t>
            </a:r>
          </a:p>
          <a:p>
            <a:pPr lvl="0"/>
            <a:r>
              <a:rPr lang="en-GB" sz="2000" b="1" dirty="0" smtClean="0">
                <a:solidFill>
                  <a:schemeClr val="bg1"/>
                </a:solidFill>
              </a:rPr>
              <a:t>Most: </a:t>
            </a:r>
            <a:r>
              <a:rPr lang="en-GB" sz="2000" dirty="0" smtClean="0">
                <a:solidFill>
                  <a:srgbClr val="FFFF00"/>
                </a:solidFill>
              </a:rPr>
              <a:t>Will complete the worksheet to label the 2D Design tools </a:t>
            </a:r>
            <a:endParaRPr lang="en-GB" sz="2000" dirty="0">
              <a:solidFill>
                <a:srgbClr val="FFFF00"/>
              </a:solidFill>
            </a:endParaRPr>
          </a:p>
          <a:p>
            <a:endParaRPr lang="en-GB" sz="2000" dirty="0">
              <a:solidFill>
                <a:srgbClr val="FFFF00"/>
              </a:solidFill>
            </a:endParaRPr>
          </a:p>
          <a:p>
            <a:r>
              <a:rPr lang="en-GB" sz="2000" b="1" dirty="0">
                <a:solidFill>
                  <a:schemeClr val="bg1"/>
                </a:solidFill>
              </a:rPr>
              <a:t>Homework</a:t>
            </a:r>
            <a:r>
              <a:rPr lang="en-GB" sz="2000" dirty="0" smtClean="0">
                <a:solidFill>
                  <a:schemeClr val="bg1"/>
                </a:solidFill>
              </a:rPr>
              <a:t>:</a:t>
            </a:r>
            <a:endParaRPr lang="en-GB" sz="2000" dirty="0">
              <a:solidFill>
                <a:srgbClr val="FFFF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DB77FD0-7BD1-4512-8DB3-5C55FECE2752}"/>
              </a:ext>
            </a:extLst>
          </p:cNvPr>
          <p:cNvSpPr txBox="1"/>
          <p:nvPr/>
        </p:nvSpPr>
        <p:spPr>
          <a:xfrm>
            <a:off x="677334" y="568325"/>
            <a:ext cx="9313333" cy="86177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GB" sz="2500" b="1" dirty="0">
                <a:solidFill>
                  <a:schemeClr val="tx1"/>
                </a:solidFill>
              </a:rPr>
              <a:t>Lesson overview </a:t>
            </a:r>
            <a:r>
              <a:rPr lang="en-GB" sz="2500" dirty="0">
                <a:solidFill>
                  <a:schemeClr val="tx1"/>
                </a:solidFill>
              </a:rPr>
              <a:t>– What do you need to do to complete this lesson?</a:t>
            </a:r>
          </a:p>
        </p:txBody>
      </p:sp>
    </p:spTree>
    <p:extLst>
      <p:ext uri="{BB962C8B-B14F-4D97-AF65-F5344CB8AC3E}">
        <p14:creationId xmlns:p14="http://schemas.microsoft.com/office/powerpoint/2010/main" val="38237772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Learning Objectives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 can describe what CAD is</a:t>
            </a:r>
          </a:p>
          <a:p>
            <a:endParaRPr lang="en-GB" sz="2800" dirty="0"/>
          </a:p>
          <a:p>
            <a:r>
              <a:rPr lang="en-GB" sz="2800" dirty="0" smtClean="0"/>
              <a:t>I can list different functions of a CAD program</a:t>
            </a:r>
          </a:p>
          <a:p>
            <a:endParaRPr lang="en-GB" sz="2800" dirty="0"/>
          </a:p>
          <a:p>
            <a:r>
              <a:rPr lang="en-GB" sz="2800" dirty="0" smtClean="0"/>
              <a:t>I can describe features on 2D design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52598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CAD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471706"/>
              </p:ext>
            </p:extLst>
          </p:nvPr>
        </p:nvGraphicFramePr>
        <p:xfrm>
          <a:off x="1097280" y="1923393"/>
          <a:ext cx="10253892" cy="2194560"/>
        </p:xfrm>
        <a:graphic>
          <a:graphicData uri="http://schemas.openxmlformats.org/drawingml/2006/table">
            <a:tbl>
              <a:tblPr/>
              <a:tblGrid>
                <a:gridCol w="10253892">
                  <a:extLst>
                    <a:ext uri="{9D8B030D-6E8A-4147-A177-3AD203B41FA5}">
                      <a16:colId xmlns:a16="http://schemas.microsoft.com/office/drawing/2014/main" val="2100589430"/>
                    </a:ext>
                  </a:extLst>
                </a:gridCol>
              </a:tblGrid>
              <a:tr h="2096814">
                <a:tc>
                  <a:txBody>
                    <a:bodyPr/>
                    <a:lstStyle/>
                    <a:p>
                      <a:pPr algn="just"/>
                      <a:r>
                        <a:rPr lang="en-GB" sz="2400" dirty="0">
                          <a:effectLst/>
                        </a:rPr>
                        <a:t>Computer Aided Design (CAD) is a vital tool for a Product Designer. CAD software allows a designer to quickly produce 3D images/designs. The design can then be rotated, colour rendered and analysed/evaluated. Then it can be improved. Software such as </a:t>
                      </a:r>
                      <a:r>
                        <a:rPr lang="en-GB" sz="2400" dirty="0" err="1">
                          <a:effectLst/>
                        </a:rPr>
                        <a:t>SketchUp</a:t>
                      </a:r>
                      <a:r>
                        <a:rPr lang="en-GB" sz="2400" dirty="0">
                          <a:effectLst/>
                        </a:rPr>
                        <a:t>, provided by Google, is ideal for a young designer or a professional</a:t>
                      </a:r>
                      <a:r>
                        <a:rPr lang="en-GB" sz="2400" dirty="0" smtClean="0">
                          <a:effectLst/>
                        </a:rPr>
                        <a:t>. In</a:t>
                      </a:r>
                      <a:r>
                        <a:rPr lang="en-GB" sz="2400" baseline="0" dirty="0" smtClean="0">
                          <a:effectLst/>
                        </a:rPr>
                        <a:t> school we use </a:t>
                      </a:r>
                      <a:r>
                        <a:rPr lang="en-GB" sz="2400" baseline="0" dirty="0" err="1" smtClean="0">
                          <a:effectLst/>
                        </a:rPr>
                        <a:t>TinkerCAD</a:t>
                      </a:r>
                      <a:r>
                        <a:rPr lang="en-GB" sz="2400" baseline="0" dirty="0" smtClean="0">
                          <a:effectLst/>
                        </a:rPr>
                        <a:t> and 2D design.</a:t>
                      </a:r>
                      <a:endParaRPr lang="en-GB" sz="2400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2268431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431" y="4303986"/>
            <a:ext cx="4664790" cy="233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390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Advantages of CAD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058400" cy="447623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en-GB" dirty="0" smtClean="0"/>
              <a:t>1. The drawing can be </a:t>
            </a:r>
            <a:r>
              <a:rPr lang="en-GB" b="1" dirty="0" smtClean="0"/>
              <a:t>rotated</a:t>
            </a:r>
            <a:r>
              <a:rPr lang="en-GB" dirty="0" smtClean="0"/>
              <a:t> to any angle by using the mouse.</a:t>
            </a:r>
            <a:br>
              <a:rPr lang="en-GB" dirty="0" smtClean="0"/>
            </a:br>
            <a:r>
              <a:rPr lang="en-GB" dirty="0" smtClean="0"/>
              <a:t>2. It is possible to </a:t>
            </a:r>
            <a:r>
              <a:rPr lang="en-GB" b="1" dirty="0" smtClean="0"/>
              <a:t>zoom</a:t>
            </a:r>
            <a:r>
              <a:rPr lang="en-GB" dirty="0" smtClean="0"/>
              <a:t> </a:t>
            </a:r>
            <a:r>
              <a:rPr lang="en-GB" b="1" dirty="0" smtClean="0"/>
              <a:t>in</a:t>
            </a:r>
            <a:r>
              <a:rPr lang="en-GB" dirty="0" smtClean="0"/>
              <a:t> and </a:t>
            </a:r>
            <a:r>
              <a:rPr lang="en-GB" b="1" dirty="0" smtClean="0"/>
              <a:t>out</a:t>
            </a:r>
            <a:r>
              <a:rPr lang="en-GB" dirty="0" smtClean="0"/>
              <a:t> of the drawing, </a:t>
            </a:r>
            <a:r>
              <a:rPr lang="en-GB" b="1" dirty="0" smtClean="0"/>
              <a:t>magnifying</a:t>
            </a:r>
            <a:r>
              <a:rPr lang="en-GB" dirty="0" smtClean="0"/>
              <a:t> areas so that they can be seen easily.</a:t>
            </a:r>
            <a:br>
              <a:rPr lang="en-GB" dirty="0" smtClean="0"/>
            </a:br>
            <a:r>
              <a:rPr lang="en-GB" dirty="0" smtClean="0"/>
              <a:t>3. </a:t>
            </a:r>
            <a:r>
              <a:rPr lang="en-GB" b="1" dirty="0" smtClean="0"/>
              <a:t>Mistakes</a:t>
            </a:r>
            <a:r>
              <a:rPr lang="en-GB" dirty="0" smtClean="0"/>
              <a:t> can be </a:t>
            </a:r>
            <a:r>
              <a:rPr lang="en-GB" b="1" dirty="0" smtClean="0"/>
              <a:t>corrected</a:t>
            </a:r>
            <a:r>
              <a:rPr lang="en-GB" dirty="0" smtClean="0"/>
              <a:t> easily and alterations made, often with just a click of the mouse.</a:t>
            </a:r>
            <a:br>
              <a:rPr lang="en-GB" dirty="0" smtClean="0"/>
            </a:br>
            <a:r>
              <a:rPr lang="en-GB" dirty="0" smtClean="0"/>
              <a:t>4. </a:t>
            </a:r>
            <a:r>
              <a:rPr lang="en-GB" b="1" dirty="0" smtClean="0"/>
              <a:t>Colours</a:t>
            </a:r>
            <a:r>
              <a:rPr lang="en-GB" dirty="0" smtClean="0"/>
              <a:t> and </a:t>
            </a:r>
            <a:r>
              <a:rPr lang="en-GB" b="1" dirty="0" smtClean="0"/>
              <a:t>textures</a:t>
            </a:r>
            <a:r>
              <a:rPr lang="en-GB" dirty="0" smtClean="0"/>
              <a:t> can be applied and changed at will.</a:t>
            </a:r>
            <a:br>
              <a:rPr lang="en-GB" dirty="0" smtClean="0"/>
            </a:br>
            <a:r>
              <a:rPr lang="en-GB" dirty="0" smtClean="0"/>
              <a:t>5. Final drawings can be </a:t>
            </a:r>
            <a:r>
              <a:rPr lang="en-GB" b="1" dirty="0" smtClean="0"/>
              <a:t>exported</a:t>
            </a:r>
            <a:r>
              <a:rPr lang="en-GB" dirty="0" smtClean="0"/>
              <a:t> as photographic files (jpeg, </a:t>
            </a:r>
            <a:r>
              <a:rPr lang="en-GB" dirty="0" err="1" smtClean="0"/>
              <a:t>png</a:t>
            </a:r>
            <a:r>
              <a:rPr lang="en-GB" dirty="0" smtClean="0"/>
              <a:t> etc...) and used in word processed documents or PowerPoint presentations.</a:t>
            </a:r>
            <a:br>
              <a:rPr lang="en-GB" dirty="0" smtClean="0"/>
            </a:br>
            <a:r>
              <a:rPr lang="en-GB" dirty="0" smtClean="0"/>
              <a:t>6. </a:t>
            </a:r>
            <a:r>
              <a:rPr lang="en-GB" b="1" dirty="0" smtClean="0"/>
              <a:t>Multiple</a:t>
            </a:r>
            <a:r>
              <a:rPr lang="en-GB" dirty="0" smtClean="0"/>
              <a:t> </a:t>
            </a:r>
            <a:r>
              <a:rPr lang="en-GB" b="1" dirty="0" smtClean="0"/>
              <a:t>copies</a:t>
            </a:r>
            <a:r>
              <a:rPr lang="en-GB" dirty="0" smtClean="0"/>
              <a:t> can be </a:t>
            </a:r>
            <a:r>
              <a:rPr lang="en-GB" b="1" dirty="0" smtClean="0"/>
              <a:t>printed</a:t>
            </a:r>
            <a:r>
              <a:rPr lang="en-GB" dirty="0" smtClean="0"/>
              <a:t> out, for clients / customers to view.</a:t>
            </a:r>
            <a:br>
              <a:rPr lang="en-GB" dirty="0" smtClean="0"/>
            </a:br>
            <a:r>
              <a:rPr lang="en-GB" dirty="0" smtClean="0"/>
              <a:t>7. The final drawing/file can be </a:t>
            </a:r>
            <a:r>
              <a:rPr lang="en-GB" b="1" dirty="0" smtClean="0"/>
              <a:t>emailed</a:t>
            </a:r>
            <a:r>
              <a:rPr lang="en-GB" dirty="0" smtClean="0"/>
              <a:t> around the world in a matter of seconds.</a:t>
            </a:r>
            <a:br>
              <a:rPr lang="en-GB" dirty="0" smtClean="0"/>
            </a:br>
            <a:r>
              <a:rPr lang="en-GB" dirty="0" smtClean="0"/>
              <a:t>8. Each component/part making up the drawing, can be </a:t>
            </a:r>
            <a:r>
              <a:rPr lang="en-GB" b="1" dirty="0" smtClean="0"/>
              <a:t>examined</a:t>
            </a:r>
            <a:r>
              <a:rPr lang="en-GB" dirty="0" smtClean="0"/>
              <a:t> </a:t>
            </a:r>
            <a:r>
              <a:rPr lang="en-GB" b="1" dirty="0" smtClean="0"/>
              <a:t>individually</a:t>
            </a:r>
            <a:r>
              <a:rPr lang="en-GB" dirty="0" smtClean="0"/>
              <a:t>, especially when the drawing has been ‘exploded’.</a:t>
            </a:r>
            <a:br>
              <a:rPr lang="en-GB" dirty="0" smtClean="0"/>
            </a:br>
            <a:r>
              <a:rPr lang="en-GB" dirty="0" smtClean="0"/>
              <a:t>9. Unlike drawing by hand, a CAD drawing can be </a:t>
            </a:r>
            <a:r>
              <a:rPr lang="en-GB" b="1" dirty="0" smtClean="0"/>
              <a:t>altered</a:t>
            </a:r>
            <a:r>
              <a:rPr lang="en-GB" dirty="0" smtClean="0"/>
              <a:t>, </a:t>
            </a:r>
            <a:r>
              <a:rPr lang="en-GB" b="1" dirty="0" smtClean="0"/>
              <a:t>improved</a:t>
            </a:r>
            <a:r>
              <a:rPr lang="en-GB" dirty="0" smtClean="0"/>
              <a:t>, </a:t>
            </a:r>
            <a:r>
              <a:rPr lang="en-GB" b="1" dirty="0" smtClean="0"/>
              <a:t>rotated</a:t>
            </a:r>
            <a:r>
              <a:rPr lang="en-GB" dirty="0" smtClean="0"/>
              <a:t> or </a:t>
            </a:r>
            <a:r>
              <a:rPr lang="en-GB" b="1" dirty="0" smtClean="0"/>
              <a:t>moved</a:t>
            </a:r>
            <a:r>
              <a:rPr lang="en-GB" dirty="0" smtClean="0"/>
              <a:t>, without the need to </a:t>
            </a:r>
            <a:r>
              <a:rPr lang="en-GB" b="1" dirty="0" smtClean="0"/>
              <a:t>redraw</a:t>
            </a:r>
            <a:r>
              <a:rPr lang="en-GB" dirty="0" smtClean="0"/>
              <a:t> the entire product each time.                             10. It is </a:t>
            </a:r>
            <a:r>
              <a:rPr lang="en-GB" b="1" dirty="0" smtClean="0"/>
              <a:t>quick</a:t>
            </a:r>
            <a:r>
              <a:rPr lang="en-GB" dirty="0" smtClean="0"/>
              <a:t> and </a:t>
            </a:r>
            <a:r>
              <a:rPr lang="en-GB" b="1" dirty="0" smtClean="0"/>
              <a:t>simple</a:t>
            </a:r>
            <a:r>
              <a:rPr lang="en-GB" dirty="0" smtClean="0"/>
              <a:t> to draw</a:t>
            </a:r>
          </a:p>
        </p:txBody>
      </p:sp>
    </p:spTree>
    <p:extLst>
      <p:ext uri="{BB962C8B-B14F-4D97-AF65-F5344CB8AC3E}">
        <p14:creationId xmlns:p14="http://schemas.microsoft.com/office/powerpoint/2010/main" val="2986615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2D Design V2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2D design is a CAD program that allows the designers to draw 2D images. These can then be coloured, edited, improved…</a:t>
            </a:r>
          </a:p>
          <a:p>
            <a:r>
              <a:rPr lang="en-GB" sz="2800" dirty="0" smtClean="0"/>
              <a:t>The drawing can then be sent to a CAM machine and work printed, cut or engraved.</a:t>
            </a:r>
            <a:endParaRPr lang="en-GB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6087" y="4352809"/>
            <a:ext cx="3101747" cy="23108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7852" y="3757413"/>
            <a:ext cx="4139444" cy="310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3218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55455"/>
          </a:xfrm>
        </p:spPr>
        <p:txBody>
          <a:bodyPr/>
          <a:lstStyle/>
          <a:p>
            <a:r>
              <a:rPr lang="en-US" dirty="0" smtClean="0"/>
              <a:t>Task          Name the tool…</a:t>
            </a:r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13864" t="31545" r="81818" b="43546"/>
          <a:stretch>
            <a:fillRect/>
          </a:stretch>
        </p:blipFill>
        <p:spPr bwMode="auto">
          <a:xfrm>
            <a:off x="6953152" y="2067051"/>
            <a:ext cx="900545" cy="3246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 l="8218" t="31182" r="87500" b="33545"/>
          <a:stretch>
            <a:fillRect/>
          </a:stretch>
        </p:blipFill>
        <p:spPr bwMode="auto">
          <a:xfrm>
            <a:off x="3769363" y="1658113"/>
            <a:ext cx="900545" cy="4636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H="1" flipV="1">
            <a:off x="3501185" y="2475119"/>
            <a:ext cx="26817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H="1">
            <a:off x="3501185" y="2067051"/>
            <a:ext cx="268179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3501184" y="3764115"/>
            <a:ext cx="26817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H="1" flipV="1">
            <a:off x="6662829" y="3343959"/>
            <a:ext cx="26817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656968" y="2912466"/>
            <a:ext cx="26817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6656968" y="3805871"/>
            <a:ext cx="26817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4669908" y="2475117"/>
            <a:ext cx="276806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4669908" y="2035533"/>
            <a:ext cx="276806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4669908" y="3425370"/>
            <a:ext cx="276806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4669908" y="4247648"/>
            <a:ext cx="276806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7853697" y="2912464"/>
            <a:ext cx="276806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7853697" y="3805873"/>
            <a:ext cx="276806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4669908" y="6055030"/>
            <a:ext cx="276806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 flipV="1">
            <a:off x="3501184" y="5145860"/>
            <a:ext cx="268179" cy="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08228" y="2071194"/>
            <a:ext cx="279711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Use 2D Design to find the names of the different tools</a:t>
            </a:r>
          </a:p>
          <a:p>
            <a:endParaRPr lang="en-US" dirty="0"/>
          </a:p>
          <a:p>
            <a:r>
              <a:rPr lang="en-US" dirty="0" smtClean="0"/>
              <a:t>Hint – Hover your mouse over each function and it will reveal its name</a:t>
            </a:r>
          </a:p>
          <a:p>
            <a:endParaRPr lang="en-US" dirty="0"/>
          </a:p>
          <a:p>
            <a:r>
              <a:rPr lang="en-US" dirty="0" smtClean="0"/>
              <a:t>Once you have found the names of the tools, try having a play to see </a:t>
            </a:r>
            <a:r>
              <a:rPr lang="en-US" smtClean="0"/>
              <a:t>what they do.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49278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Custom 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91B177BD8B754480906884F4FA5B36" ma:contentTypeVersion="4" ma:contentTypeDescription="Create a new document." ma:contentTypeScope="" ma:versionID="0ce64941b1bdb43b4e140c1cf9009e70">
  <xsd:schema xmlns:xsd="http://www.w3.org/2001/XMLSchema" xmlns:xs="http://www.w3.org/2001/XMLSchema" xmlns:p="http://schemas.microsoft.com/office/2006/metadata/properties" xmlns:ns2="5d526475-78e7-4ee5-9c60-ed665a167950" targetNamespace="http://schemas.microsoft.com/office/2006/metadata/properties" ma:root="true" ma:fieldsID="a9df606d340e2860a664357d4d9f3ac9" ns2:_="">
    <xsd:import namespace="5d526475-78e7-4ee5-9c60-ed665a1679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526475-78e7-4ee5-9c60-ed665a1679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E7FAE0C-DAA4-47E2-ADDE-3894F6DCDE49}"/>
</file>

<file path=customXml/itemProps2.xml><?xml version="1.0" encoding="utf-8"?>
<ds:datastoreItem xmlns:ds="http://schemas.openxmlformats.org/officeDocument/2006/customXml" ds:itemID="{99779D52-68BF-43F7-9275-7C8A7D825657}"/>
</file>

<file path=customXml/itemProps3.xml><?xml version="1.0" encoding="utf-8"?>
<ds:datastoreItem xmlns:ds="http://schemas.openxmlformats.org/officeDocument/2006/customXml" ds:itemID="{778D30E2-E9F6-4A74-863E-51C472227BCF}"/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29</TotalTime>
  <Words>493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Century Gothic</vt:lpstr>
      <vt:lpstr>Retrospect</vt:lpstr>
      <vt:lpstr>PowerPoint Presentation</vt:lpstr>
      <vt:lpstr>Learning Objectives</vt:lpstr>
      <vt:lpstr>What is CAD</vt:lpstr>
      <vt:lpstr>Advantages of CAD</vt:lpstr>
      <vt:lpstr>2D Design V2</vt:lpstr>
      <vt:lpstr>Task          Name the tool…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StaffDChr Christian Daniel</dc:creator>
  <cp:lastModifiedBy>StaffDChr Christian Daniel</cp:lastModifiedBy>
  <cp:revision>6</cp:revision>
  <dcterms:created xsi:type="dcterms:W3CDTF">2020-03-10T10:45:22Z</dcterms:created>
  <dcterms:modified xsi:type="dcterms:W3CDTF">2020-09-22T14:11:24Z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0x0101003C91B177BD8B754480906884F4FA5B36</vt:lpwstr>
  </property>
</Properties>
</file>