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5" roundtripDataSignature="AMtx7mj8UZYEvg9PhcLG0MknWkYe5CwI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D1E691F-C009-40A7-8382-0307FEAC2D61}">
  <a:tblStyle styleId="{2D1E691F-C009-40A7-8382-0307FEAC2D61}"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2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hyperlink" Target="https://www.nobelprize.org/womenwhochangedscience/stories/marie-curi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youtube.com/watch?v=my14ZuzjH5I"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wjec.co.uk/"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www.bbc.co.uk/bitesize/guides/zwkm97h/revision/1" TargetMode="Externa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solidFill>
            <a:srgbClr val="DDEAF6"/>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5400"/>
              <a:buFont typeface="Calibri"/>
              <a:buNone/>
            </a:pPr>
            <a:r>
              <a:rPr lang="en-US" sz="5400" u="sng"/>
              <a:t>How did people in the 20</a:t>
            </a:r>
            <a:r>
              <a:rPr baseline="30000" lang="en-US" sz="5400" u="sng"/>
              <a:t>th</a:t>
            </a:r>
            <a:r>
              <a:rPr lang="en-US" sz="5400" u="sng"/>
              <a:t> century attempt to treat and cure illness and disease?</a:t>
            </a:r>
            <a:endParaRPr sz="5400" u="sng"/>
          </a:p>
        </p:txBody>
      </p:sp>
      <p:sp>
        <p:nvSpPr>
          <p:cNvPr id="85" name="Google Shape;85;p1"/>
          <p:cNvSpPr txBox="1"/>
          <p:nvPr>
            <p:ph idx="1" type="subTitle"/>
          </p:nvPr>
        </p:nvSpPr>
        <p:spPr>
          <a:xfrm>
            <a:off x="1524000" y="4433454"/>
            <a:ext cx="9144000" cy="1856509"/>
          </a:xfrm>
          <a:prstGeom prst="rect">
            <a:avLst/>
          </a:prstGeom>
          <a:solidFill>
            <a:srgbClr val="FFFF00"/>
          </a:solid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chemeClr val="dk1"/>
              </a:buClr>
              <a:buSzPts val="2220"/>
              <a:buNone/>
            </a:pPr>
            <a:r>
              <a:rPr lang="en-US" sz="2220"/>
              <a:t>This lesson will take 1 hour.</a:t>
            </a:r>
            <a:endParaRPr/>
          </a:p>
          <a:p>
            <a:pPr indent="0" lvl="0" marL="0" rtl="0" algn="l">
              <a:lnSpc>
                <a:spcPct val="70000"/>
              </a:lnSpc>
              <a:spcBef>
                <a:spcPts val="1000"/>
              </a:spcBef>
              <a:spcAft>
                <a:spcPts val="0"/>
              </a:spcAft>
              <a:buClr>
                <a:schemeClr val="dk1"/>
              </a:buClr>
              <a:buSzPts val="2220"/>
              <a:buNone/>
            </a:pPr>
            <a:r>
              <a:rPr lang="en-US" sz="2220"/>
              <a:t>Bring a paper or notebook and a pen.</a:t>
            </a:r>
            <a:endParaRPr/>
          </a:p>
          <a:p>
            <a:pPr indent="0" lvl="0" marL="0" rtl="0" algn="l">
              <a:lnSpc>
                <a:spcPct val="70000"/>
              </a:lnSpc>
              <a:spcBef>
                <a:spcPts val="1000"/>
              </a:spcBef>
              <a:spcAft>
                <a:spcPts val="0"/>
              </a:spcAft>
              <a:buClr>
                <a:schemeClr val="dk1"/>
              </a:buClr>
              <a:buSzPts val="2220"/>
              <a:buNone/>
            </a:pPr>
            <a:r>
              <a:t/>
            </a:r>
            <a:endParaRPr sz="2220"/>
          </a:p>
          <a:p>
            <a:pPr indent="0" lvl="0" marL="0" rtl="0" algn="l">
              <a:lnSpc>
                <a:spcPct val="70000"/>
              </a:lnSpc>
              <a:spcBef>
                <a:spcPts val="1000"/>
              </a:spcBef>
              <a:spcAft>
                <a:spcPts val="0"/>
              </a:spcAft>
              <a:buClr>
                <a:schemeClr val="dk1"/>
              </a:buClr>
              <a:buSzPts val="2220"/>
              <a:buNone/>
            </a:pPr>
            <a:r>
              <a:t/>
            </a:r>
            <a:endParaRPr sz="2220"/>
          </a:p>
          <a:p>
            <a:pPr indent="0" lvl="0" marL="0" rtl="0" algn="ctr">
              <a:lnSpc>
                <a:spcPct val="70000"/>
              </a:lnSpc>
              <a:spcBef>
                <a:spcPts val="1000"/>
              </a:spcBef>
              <a:spcAft>
                <a:spcPts val="0"/>
              </a:spcAft>
              <a:buClr>
                <a:schemeClr val="dk1"/>
              </a:buClr>
              <a:buSzPts val="2220"/>
              <a:buNone/>
            </a:pPr>
            <a:r>
              <a:rPr lang="en-US" sz="2220" u="sng"/>
              <a:t>You will need to </a:t>
            </a:r>
            <a:r>
              <a:rPr b="1" lang="en-US" sz="2590" u="sng">
                <a:solidFill>
                  <a:srgbClr val="FF0000"/>
                </a:solidFill>
              </a:rPr>
              <a:t>STOP  </a:t>
            </a:r>
            <a:r>
              <a:rPr lang="en-US" sz="2220" u="sng"/>
              <a:t>and do some timed activities during the lesson</a:t>
            </a:r>
            <a:r>
              <a:rPr lang="en-US" sz="2220"/>
              <a:t>.</a:t>
            </a:r>
            <a:endParaRPr sz="2220"/>
          </a:p>
        </p:txBody>
      </p:sp>
      <p:sp>
        <p:nvSpPr>
          <p:cNvPr id="86" name="Google Shape;86;p1"/>
          <p:cNvSpPr txBox="1"/>
          <p:nvPr/>
        </p:nvSpPr>
        <p:spPr>
          <a:xfrm>
            <a:off x="318655" y="193964"/>
            <a:ext cx="115824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en-US" sz="1800" u="none" cap="none" strike="noStrike">
                <a:solidFill>
                  <a:schemeClr val="dk1"/>
                </a:solidFill>
                <a:latin typeface="Calibri"/>
                <a:ea typeface="Calibri"/>
                <a:cs typeface="Calibri"/>
                <a:sym typeface="Calibri"/>
              </a:rPr>
              <a:t>This is lesson 3 and is completing key question 3 from ‘Changes in Health and Medicine’ – Unit 3 – WJEC GCSE</a:t>
            </a:r>
            <a:endParaRPr b="0" i="1" sz="1800" u="none" cap="none" strike="noStrike">
              <a:solidFill>
                <a:schemeClr val="dk1"/>
              </a:solidFill>
              <a:latin typeface="Calibri"/>
              <a:ea typeface="Calibri"/>
              <a:cs typeface="Calibri"/>
              <a:sym typeface="Calibri"/>
            </a:endParaRPr>
          </a:p>
        </p:txBody>
      </p:sp>
      <p:pic>
        <p:nvPicPr>
          <p:cNvPr id="87" name="Google Shape;87;p1"/>
          <p:cNvPicPr preferRelativeResize="0"/>
          <p:nvPr/>
        </p:nvPicPr>
        <p:blipFill rotWithShape="1">
          <a:blip r:embed="rId3">
            <a:alphaModFix/>
          </a:blip>
          <a:srcRect b="0" l="19698" r="18180" t="2639"/>
          <a:stretch/>
        </p:blipFill>
        <p:spPr>
          <a:xfrm>
            <a:off x="10300854" y="5765320"/>
            <a:ext cx="734291" cy="699280"/>
          </a:xfrm>
          <a:prstGeom prst="rect">
            <a:avLst/>
          </a:prstGeom>
          <a:noFill/>
          <a:ln>
            <a:noFill/>
          </a:ln>
        </p:spPr>
      </p:pic>
      <p:pic>
        <p:nvPicPr>
          <p:cNvPr id="88" name="Google Shape;88;p1"/>
          <p:cNvPicPr preferRelativeResize="0"/>
          <p:nvPr/>
        </p:nvPicPr>
        <p:blipFill rotWithShape="1">
          <a:blip r:embed="rId4">
            <a:alphaModFix/>
          </a:blip>
          <a:srcRect b="0" l="0" r="0" t="0"/>
          <a:stretch/>
        </p:blipFill>
        <p:spPr>
          <a:xfrm>
            <a:off x="1155160" y="5765320"/>
            <a:ext cx="737680" cy="7011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838200" y="0"/>
            <a:ext cx="3900055" cy="2189019"/>
          </a:xfrm>
          <a:prstGeom prst="rect">
            <a:avLst/>
          </a:prstGeom>
          <a:solidFill>
            <a:srgbClr val="DDEAF6"/>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alibri"/>
              <a:buNone/>
            </a:pPr>
            <a:r>
              <a:rPr b="1" lang="en-US" sz="3600" u="sng"/>
              <a:t>Complete the sentences below with an accurate term</a:t>
            </a:r>
            <a:endParaRPr b="1" sz="3600" u="sng"/>
          </a:p>
        </p:txBody>
      </p:sp>
      <p:sp>
        <p:nvSpPr>
          <p:cNvPr id="94" name="Google Shape;94;p2"/>
          <p:cNvSpPr txBox="1"/>
          <p:nvPr>
            <p:ph idx="1" type="body"/>
          </p:nvPr>
        </p:nvSpPr>
        <p:spPr>
          <a:xfrm>
            <a:off x="838199" y="2338142"/>
            <a:ext cx="10515600" cy="4180622"/>
          </a:xfrm>
          <a:prstGeom prst="rect">
            <a:avLst/>
          </a:prstGeom>
          <a:solidFill>
            <a:srgbClr val="92D050"/>
          </a:solid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2800"/>
              <a:buFont typeface="Calibri"/>
              <a:buAutoNum type="arabicPeriod"/>
            </a:pPr>
            <a:r>
              <a:rPr lang="en-US"/>
              <a:t>In the 1840s, James Simpson pioneered the use of chloroform as </a:t>
            </a:r>
            <a:endParaRPr/>
          </a:p>
          <a:p>
            <a:pPr indent="0" lvl="0" marL="0" rtl="0" algn="l">
              <a:lnSpc>
                <a:spcPct val="90000"/>
              </a:lnSpc>
              <a:spcBef>
                <a:spcPts val="1000"/>
              </a:spcBef>
              <a:spcAft>
                <a:spcPts val="0"/>
              </a:spcAft>
              <a:buClr>
                <a:schemeClr val="dk1"/>
              </a:buClr>
              <a:buSzPts val="2800"/>
              <a:buNone/>
            </a:pPr>
            <a:r>
              <a:rPr lang="en-US"/>
              <a:t>       a _____________________________.</a:t>
            </a:r>
            <a:endParaRPr/>
          </a:p>
          <a:p>
            <a:pPr indent="-514350" lvl="0" marL="514350" rtl="0" algn="l">
              <a:lnSpc>
                <a:spcPct val="90000"/>
              </a:lnSpc>
              <a:spcBef>
                <a:spcPts val="1000"/>
              </a:spcBef>
              <a:spcAft>
                <a:spcPts val="0"/>
              </a:spcAft>
              <a:buClr>
                <a:schemeClr val="dk1"/>
              </a:buClr>
              <a:buSzPts val="2800"/>
              <a:buAutoNum type="arabicPeriod" startAt="2"/>
            </a:pPr>
            <a:r>
              <a:rPr lang="en-US"/>
              <a:t>In the 1800s, many doctors tried to remove pain from ___________.</a:t>
            </a:r>
            <a:endParaRPr/>
          </a:p>
          <a:p>
            <a:pPr indent="-514350" lvl="0" marL="514350" rtl="0" algn="l">
              <a:lnSpc>
                <a:spcPct val="90000"/>
              </a:lnSpc>
              <a:spcBef>
                <a:spcPts val="1000"/>
              </a:spcBef>
              <a:spcAft>
                <a:spcPts val="0"/>
              </a:spcAft>
              <a:buClr>
                <a:schemeClr val="dk1"/>
              </a:buClr>
              <a:buSzPts val="2800"/>
              <a:buAutoNum type="arabicPeriod" startAt="2"/>
            </a:pPr>
            <a:r>
              <a:rPr lang="en-US"/>
              <a:t>Joseph Lister improved the chances of surviving surgery by spraying the equipment with _____________________ .</a:t>
            </a:r>
            <a:endParaRPr/>
          </a:p>
          <a:p>
            <a:pPr indent="-514350" lvl="0" marL="514350" rtl="0" algn="l">
              <a:lnSpc>
                <a:spcPct val="90000"/>
              </a:lnSpc>
              <a:spcBef>
                <a:spcPts val="1000"/>
              </a:spcBef>
              <a:spcAft>
                <a:spcPts val="0"/>
              </a:spcAft>
              <a:buClr>
                <a:schemeClr val="dk1"/>
              </a:buClr>
              <a:buSzPts val="2800"/>
              <a:buAutoNum type="arabicPeriod" startAt="2"/>
            </a:pPr>
            <a:r>
              <a:rPr lang="en-US"/>
              <a:t>Over time, doctors stopped wearing their own suits into</a:t>
            </a:r>
            <a:endParaRPr/>
          </a:p>
          <a:p>
            <a:pPr indent="0" lvl="0" marL="0" rtl="0" algn="l">
              <a:lnSpc>
                <a:spcPct val="90000"/>
              </a:lnSpc>
              <a:spcBef>
                <a:spcPts val="1000"/>
              </a:spcBef>
              <a:spcAft>
                <a:spcPts val="0"/>
              </a:spcAft>
              <a:buClr>
                <a:schemeClr val="dk1"/>
              </a:buClr>
              <a:buSzPts val="2800"/>
              <a:buNone/>
            </a:pPr>
            <a:r>
              <a:rPr lang="en-US"/>
              <a:t>       the operating theatres. They started wearing ___________ .</a:t>
            </a:r>
            <a:endParaRPr/>
          </a:p>
        </p:txBody>
      </p:sp>
      <p:sp>
        <p:nvSpPr>
          <p:cNvPr id="95" name="Google Shape;95;p2"/>
          <p:cNvSpPr txBox="1"/>
          <p:nvPr/>
        </p:nvSpPr>
        <p:spPr>
          <a:xfrm>
            <a:off x="5001491" y="181520"/>
            <a:ext cx="6705600" cy="1415772"/>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800" u="none" cap="none" strike="noStrike">
                <a:solidFill>
                  <a:srgbClr val="FF0000"/>
                </a:solidFill>
                <a:latin typeface="Calibri"/>
                <a:ea typeface="Calibri"/>
                <a:cs typeface="Calibri"/>
                <a:sym typeface="Calibri"/>
              </a:rPr>
              <a:t>DO THIS NOW….PAUSE THE VIDEO</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Write down the answer. This is the style of question 1 on the exam paper</a:t>
            </a:r>
            <a:endParaRPr sz="1800">
              <a:solidFill>
                <a:schemeClr val="dk1"/>
              </a:solidFill>
              <a:latin typeface="Calibri"/>
              <a:ea typeface="Calibri"/>
              <a:cs typeface="Calibri"/>
              <a:sym typeface="Calibri"/>
            </a:endParaRPr>
          </a:p>
        </p:txBody>
      </p:sp>
      <p:pic>
        <p:nvPicPr>
          <p:cNvPr id="96" name="Google Shape;96;p2"/>
          <p:cNvPicPr preferRelativeResize="0"/>
          <p:nvPr/>
        </p:nvPicPr>
        <p:blipFill rotWithShape="1">
          <a:blip r:embed="rId3">
            <a:alphaModFix/>
          </a:blip>
          <a:srcRect b="0" l="0" r="0" t="0"/>
          <a:stretch/>
        </p:blipFill>
        <p:spPr>
          <a:xfrm>
            <a:off x="10529454" y="5209309"/>
            <a:ext cx="1648691" cy="1648691"/>
          </a:xfrm>
          <a:prstGeom prst="rect">
            <a:avLst/>
          </a:prstGeom>
          <a:noFill/>
          <a:ln>
            <a:noFill/>
          </a:ln>
        </p:spPr>
      </p:pic>
      <p:pic>
        <p:nvPicPr>
          <p:cNvPr id="97" name="Google Shape;97;p2"/>
          <p:cNvPicPr preferRelativeResize="0"/>
          <p:nvPr/>
        </p:nvPicPr>
        <p:blipFill rotWithShape="1">
          <a:blip r:embed="rId4">
            <a:alphaModFix/>
          </a:blip>
          <a:srcRect b="0" l="15659" r="14667" t="0"/>
          <a:stretch/>
        </p:blipFill>
        <p:spPr>
          <a:xfrm>
            <a:off x="11180618" y="72986"/>
            <a:ext cx="1052946" cy="91829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166255" y="72986"/>
            <a:ext cx="3079619" cy="1591194"/>
          </a:xfrm>
          <a:prstGeom prst="rect">
            <a:avLst/>
          </a:prstGeom>
          <a:solidFill>
            <a:srgbClr val="DDEAF6"/>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800"/>
              <a:buFont typeface="Calibri"/>
              <a:buNone/>
            </a:pPr>
            <a:r>
              <a:rPr b="1" lang="en-US" sz="2800" u="sng"/>
              <a:t>Complete the sentences below with an accurate term</a:t>
            </a:r>
            <a:endParaRPr b="1" sz="2800" u="sng"/>
          </a:p>
        </p:txBody>
      </p:sp>
      <p:sp>
        <p:nvSpPr>
          <p:cNvPr id="103" name="Google Shape;103;p3"/>
          <p:cNvSpPr txBox="1"/>
          <p:nvPr>
            <p:ph idx="1" type="body"/>
          </p:nvPr>
        </p:nvSpPr>
        <p:spPr>
          <a:xfrm>
            <a:off x="838199" y="2338142"/>
            <a:ext cx="10515600" cy="4180622"/>
          </a:xfrm>
          <a:prstGeom prst="rect">
            <a:avLst/>
          </a:prstGeom>
          <a:solidFill>
            <a:srgbClr val="92D050"/>
          </a:solid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2800"/>
              <a:buFont typeface="Calibri"/>
              <a:buAutoNum type="arabicPeriod"/>
            </a:pPr>
            <a:r>
              <a:rPr lang="en-US"/>
              <a:t>In the 1840s, James Simpson pioneered the use of chloroform as </a:t>
            </a:r>
            <a:endParaRPr/>
          </a:p>
          <a:p>
            <a:pPr indent="0" lvl="0" marL="0" rtl="0" algn="l">
              <a:lnSpc>
                <a:spcPct val="90000"/>
              </a:lnSpc>
              <a:spcBef>
                <a:spcPts val="1000"/>
              </a:spcBef>
              <a:spcAft>
                <a:spcPts val="0"/>
              </a:spcAft>
              <a:buClr>
                <a:schemeClr val="dk1"/>
              </a:buClr>
              <a:buSzPts val="2800"/>
              <a:buNone/>
            </a:pPr>
            <a:r>
              <a:rPr lang="en-US"/>
              <a:t>       a _____________________________.</a:t>
            </a:r>
            <a:endParaRPr/>
          </a:p>
          <a:p>
            <a:pPr indent="-514350" lvl="0" marL="514350" rtl="0" algn="l">
              <a:lnSpc>
                <a:spcPct val="90000"/>
              </a:lnSpc>
              <a:spcBef>
                <a:spcPts val="1000"/>
              </a:spcBef>
              <a:spcAft>
                <a:spcPts val="0"/>
              </a:spcAft>
              <a:buClr>
                <a:schemeClr val="dk1"/>
              </a:buClr>
              <a:buSzPts val="2800"/>
              <a:buAutoNum type="arabicPeriod" startAt="2"/>
            </a:pPr>
            <a:r>
              <a:rPr lang="en-US"/>
              <a:t>In the 1800s, many doctors tried to remove pain from </a:t>
            </a:r>
            <a:r>
              <a:rPr lang="en-US">
                <a:solidFill>
                  <a:srgbClr val="FFFF00"/>
                </a:solidFill>
              </a:rPr>
              <a:t>surgery</a:t>
            </a:r>
            <a:r>
              <a:rPr lang="en-US"/>
              <a:t>.</a:t>
            </a:r>
            <a:endParaRPr/>
          </a:p>
          <a:p>
            <a:pPr indent="-514350" lvl="0" marL="514350" rtl="0" algn="l">
              <a:lnSpc>
                <a:spcPct val="90000"/>
              </a:lnSpc>
              <a:spcBef>
                <a:spcPts val="1000"/>
              </a:spcBef>
              <a:spcAft>
                <a:spcPts val="0"/>
              </a:spcAft>
              <a:buClr>
                <a:schemeClr val="dk1"/>
              </a:buClr>
              <a:buSzPts val="2800"/>
              <a:buAutoNum type="arabicPeriod" startAt="2"/>
            </a:pPr>
            <a:r>
              <a:rPr lang="en-US"/>
              <a:t>Joseph Lister improved the chances of surviving surgery by spraying the equipment with </a:t>
            </a:r>
            <a:r>
              <a:rPr lang="en-US">
                <a:solidFill>
                  <a:srgbClr val="FFFF00"/>
                </a:solidFill>
              </a:rPr>
              <a:t>carbolic acid </a:t>
            </a:r>
            <a:r>
              <a:rPr lang="en-US"/>
              <a:t>.</a:t>
            </a:r>
            <a:endParaRPr/>
          </a:p>
          <a:p>
            <a:pPr indent="-514350" lvl="0" marL="514350" rtl="0" algn="l">
              <a:lnSpc>
                <a:spcPct val="90000"/>
              </a:lnSpc>
              <a:spcBef>
                <a:spcPts val="1000"/>
              </a:spcBef>
              <a:spcAft>
                <a:spcPts val="0"/>
              </a:spcAft>
              <a:buClr>
                <a:schemeClr val="dk1"/>
              </a:buClr>
              <a:buSzPts val="2800"/>
              <a:buAutoNum type="arabicPeriod" startAt="2"/>
            </a:pPr>
            <a:r>
              <a:rPr lang="en-US"/>
              <a:t>Over time, doctors stopped wearing their own suits into</a:t>
            </a:r>
            <a:endParaRPr/>
          </a:p>
          <a:p>
            <a:pPr indent="0" lvl="0" marL="0" rtl="0" algn="l">
              <a:lnSpc>
                <a:spcPct val="90000"/>
              </a:lnSpc>
              <a:spcBef>
                <a:spcPts val="1000"/>
              </a:spcBef>
              <a:spcAft>
                <a:spcPts val="0"/>
              </a:spcAft>
              <a:buClr>
                <a:schemeClr val="dk1"/>
              </a:buClr>
              <a:buSzPts val="2800"/>
              <a:buNone/>
            </a:pPr>
            <a:r>
              <a:rPr lang="en-US"/>
              <a:t>       the operating theatres. They started wearing </a:t>
            </a:r>
            <a:r>
              <a:rPr lang="en-US">
                <a:solidFill>
                  <a:srgbClr val="FFFF00"/>
                </a:solidFill>
              </a:rPr>
              <a:t>aprons/gloves OR PPE.</a:t>
            </a:r>
            <a:endParaRPr>
              <a:solidFill>
                <a:srgbClr val="FFFF00"/>
              </a:solidFill>
            </a:endParaRPr>
          </a:p>
        </p:txBody>
      </p:sp>
      <p:sp>
        <p:nvSpPr>
          <p:cNvPr id="104" name="Google Shape;104;p3"/>
          <p:cNvSpPr txBox="1"/>
          <p:nvPr/>
        </p:nvSpPr>
        <p:spPr>
          <a:xfrm>
            <a:off x="6636327" y="406918"/>
            <a:ext cx="4544291" cy="92333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Correct your answers. Did you get them all right? Do you need to go back to read over your notes?</a:t>
            </a:r>
            <a:endParaRPr sz="1800">
              <a:solidFill>
                <a:schemeClr val="dk1"/>
              </a:solidFill>
              <a:latin typeface="Calibri"/>
              <a:ea typeface="Calibri"/>
              <a:cs typeface="Calibri"/>
              <a:sym typeface="Calibri"/>
            </a:endParaRPr>
          </a:p>
        </p:txBody>
      </p:sp>
      <p:pic>
        <p:nvPicPr>
          <p:cNvPr id="105" name="Google Shape;105;p3"/>
          <p:cNvPicPr preferRelativeResize="0"/>
          <p:nvPr/>
        </p:nvPicPr>
        <p:blipFill rotWithShape="1">
          <a:blip r:embed="rId3">
            <a:alphaModFix/>
          </a:blip>
          <a:srcRect b="0" l="0" r="0" t="0"/>
          <a:stretch/>
        </p:blipFill>
        <p:spPr>
          <a:xfrm>
            <a:off x="10882745" y="5231043"/>
            <a:ext cx="1648691" cy="1648691"/>
          </a:xfrm>
          <a:prstGeom prst="rect">
            <a:avLst/>
          </a:prstGeom>
          <a:noFill/>
          <a:ln>
            <a:noFill/>
          </a:ln>
        </p:spPr>
      </p:pic>
      <p:pic>
        <p:nvPicPr>
          <p:cNvPr id="106" name="Google Shape;106;p3"/>
          <p:cNvPicPr preferRelativeResize="0"/>
          <p:nvPr/>
        </p:nvPicPr>
        <p:blipFill rotWithShape="1">
          <a:blip r:embed="rId4">
            <a:alphaModFix/>
          </a:blip>
          <a:srcRect b="0" l="15659" r="14667" t="0"/>
          <a:stretch/>
        </p:blipFill>
        <p:spPr>
          <a:xfrm>
            <a:off x="11180618" y="72986"/>
            <a:ext cx="1052946" cy="918296"/>
          </a:xfrm>
          <a:prstGeom prst="rect">
            <a:avLst/>
          </a:prstGeom>
          <a:noFill/>
          <a:ln>
            <a:noFill/>
          </a:ln>
        </p:spPr>
      </p:pic>
      <p:pic>
        <p:nvPicPr>
          <p:cNvPr id="107" name="Google Shape;107;p3"/>
          <p:cNvPicPr preferRelativeResize="0"/>
          <p:nvPr/>
        </p:nvPicPr>
        <p:blipFill rotWithShape="1">
          <a:blip r:embed="rId5">
            <a:alphaModFix/>
          </a:blip>
          <a:srcRect b="0" l="0" r="0" t="0"/>
          <a:stretch/>
        </p:blipFill>
        <p:spPr>
          <a:xfrm>
            <a:off x="4298820" y="72986"/>
            <a:ext cx="2213040" cy="1591194"/>
          </a:xfrm>
          <a:prstGeom prst="rect">
            <a:avLst/>
          </a:prstGeom>
          <a:noFill/>
          <a:ln>
            <a:noFill/>
          </a:ln>
        </p:spPr>
      </p:pic>
      <p:sp>
        <p:nvSpPr>
          <p:cNvPr id="108" name="Google Shape;108;p3"/>
          <p:cNvSpPr txBox="1"/>
          <p:nvPr/>
        </p:nvSpPr>
        <p:spPr>
          <a:xfrm>
            <a:off x="2899511" y="2826374"/>
            <a:ext cx="2798618" cy="369332"/>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00"/>
                </a:solidFill>
                <a:latin typeface="Calibri"/>
                <a:ea typeface="Calibri"/>
                <a:cs typeface="Calibri"/>
                <a:sym typeface="Calibri"/>
              </a:rPr>
              <a:t>Anaesthetic OR pain killer</a:t>
            </a:r>
            <a:endParaRPr sz="1800">
              <a:solidFill>
                <a:srgbClr val="FFFF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4"/>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During this lesson, we will…</a:t>
            </a:r>
            <a:endParaRPr/>
          </a:p>
        </p:txBody>
      </p:sp>
      <p:sp>
        <p:nvSpPr>
          <p:cNvPr id="114" name="Google Shape;114;p4"/>
          <p:cNvSpPr txBox="1"/>
          <p:nvPr>
            <p:ph idx="1" type="body"/>
          </p:nvPr>
        </p:nvSpPr>
        <p:spPr>
          <a:xfrm>
            <a:off x="838200" y="1825625"/>
            <a:ext cx="10515600" cy="3175866"/>
          </a:xfrm>
          <a:prstGeom prst="rect">
            <a:avLst/>
          </a:prstGeom>
          <a:solidFill>
            <a:srgbClr val="BBD6EE"/>
          </a:solidFill>
          <a:ln>
            <a:noFill/>
          </a:ln>
        </p:spPr>
        <p:txBody>
          <a:bodyPr anchorCtr="0" anchor="t" bIns="45700" lIns="91425" spcFirstLastPara="1" rIns="91425" wrap="square" tIns="45700">
            <a:normAutofit/>
          </a:bodyPr>
          <a:lstStyle/>
          <a:p>
            <a:pPr indent="-50800" lvl="0" marL="228600" rtl="0" algn="l">
              <a:lnSpc>
                <a:spcPct val="80000"/>
              </a:lnSpc>
              <a:spcBef>
                <a:spcPts val="0"/>
              </a:spcBef>
              <a:spcAft>
                <a:spcPts val="0"/>
              </a:spcAft>
              <a:buClr>
                <a:schemeClr val="dk1"/>
              </a:buClr>
              <a:buSzPts val="2800"/>
              <a:buNone/>
            </a:pPr>
            <a:r>
              <a:t/>
            </a:r>
            <a:endParaRPr/>
          </a:p>
          <a:p>
            <a:pPr indent="-228600" lvl="0" marL="228600" rtl="0" algn="l">
              <a:lnSpc>
                <a:spcPct val="80000"/>
              </a:lnSpc>
              <a:spcBef>
                <a:spcPts val="1000"/>
              </a:spcBef>
              <a:spcAft>
                <a:spcPts val="0"/>
              </a:spcAft>
              <a:buClr>
                <a:schemeClr val="dk1"/>
              </a:buClr>
              <a:buSzPts val="2800"/>
              <a:buChar char="•"/>
            </a:pPr>
            <a:r>
              <a:rPr lang="en-US"/>
              <a:t>Describe the work of Marie Curie.</a:t>
            </a:r>
            <a:endParaRPr/>
          </a:p>
          <a:p>
            <a:pPr indent="-228600" lvl="0" marL="228600" rtl="0" algn="l">
              <a:lnSpc>
                <a:spcPct val="80000"/>
              </a:lnSpc>
              <a:spcBef>
                <a:spcPts val="1000"/>
              </a:spcBef>
              <a:spcAft>
                <a:spcPts val="0"/>
              </a:spcAft>
              <a:buClr>
                <a:schemeClr val="dk1"/>
              </a:buClr>
              <a:buSzPts val="2800"/>
              <a:buChar char="•"/>
            </a:pPr>
            <a:r>
              <a:rPr lang="en-US"/>
              <a:t>Consider the importance of antibiotics.</a:t>
            </a:r>
            <a:endParaRPr/>
          </a:p>
          <a:p>
            <a:pPr indent="-228600" lvl="0" marL="228600" rtl="0" algn="l">
              <a:lnSpc>
                <a:spcPct val="80000"/>
              </a:lnSpc>
              <a:spcBef>
                <a:spcPts val="1000"/>
              </a:spcBef>
              <a:spcAft>
                <a:spcPts val="0"/>
              </a:spcAft>
              <a:buClr>
                <a:schemeClr val="dk1"/>
              </a:buClr>
              <a:buSzPts val="2800"/>
              <a:buChar char="•"/>
            </a:pPr>
            <a:r>
              <a:rPr lang="en-US"/>
              <a:t>Consider the progress that has been made in transplant surgery and cancer treatment.</a:t>
            </a:r>
            <a:endParaRPr/>
          </a:p>
          <a:p>
            <a:pPr indent="-228600" lvl="0" marL="228600" rtl="0" algn="l">
              <a:lnSpc>
                <a:spcPct val="80000"/>
              </a:lnSpc>
              <a:spcBef>
                <a:spcPts val="1000"/>
              </a:spcBef>
              <a:spcAft>
                <a:spcPts val="0"/>
              </a:spcAft>
              <a:buClr>
                <a:schemeClr val="dk1"/>
              </a:buClr>
              <a:buSzPts val="2800"/>
              <a:buChar char="•"/>
            </a:pPr>
            <a:r>
              <a:rPr lang="en-US"/>
              <a:t>Reflect on how attempts to treat and cure illness and disease have changed over time.</a:t>
            </a:r>
            <a:endParaRPr/>
          </a:p>
          <a:p>
            <a:pPr indent="-50800" lvl="0" marL="228600" rtl="0" algn="l">
              <a:lnSpc>
                <a:spcPct val="80000"/>
              </a:lnSpc>
              <a:spcBef>
                <a:spcPts val="1000"/>
              </a:spcBef>
              <a:spcAft>
                <a:spcPts val="0"/>
              </a:spcAft>
              <a:buClr>
                <a:schemeClr val="dk1"/>
              </a:buClr>
              <a:buSzPts val="2800"/>
              <a:buNone/>
            </a:pPr>
            <a:r>
              <a:t/>
            </a:r>
            <a:endParaRPr/>
          </a:p>
          <a:p>
            <a:pPr indent="-50800" lvl="0" marL="228600" rtl="0" algn="l">
              <a:lnSpc>
                <a:spcPct val="80000"/>
              </a:lnSpc>
              <a:spcBef>
                <a:spcPts val="1000"/>
              </a:spcBef>
              <a:spcAft>
                <a:spcPts val="0"/>
              </a:spcAft>
              <a:buClr>
                <a:schemeClr val="dk1"/>
              </a:buClr>
              <a:buSzPts val="2800"/>
              <a:buNone/>
            </a:pPr>
            <a:r>
              <a:t/>
            </a:r>
            <a:endParaRPr/>
          </a:p>
        </p:txBody>
      </p:sp>
      <p:sp>
        <p:nvSpPr>
          <p:cNvPr id="115" name="Google Shape;115;p4"/>
          <p:cNvSpPr txBox="1"/>
          <p:nvPr/>
        </p:nvSpPr>
        <p:spPr>
          <a:xfrm>
            <a:off x="838200" y="5721927"/>
            <a:ext cx="10515600" cy="523220"/>
          </a:xfrm>
          <a:prstGeom prst="rect">
            <a:avLst/>
          </a:prstGeom>
          <a:solidFill>
            <a:srgbClr val="BBD6EE"/>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Calibri"/>
                <a:ea typeface="Calibri"/>
                <a:cs typeface="Calibri"/>
                <a:sym typeface="Calibri"/>
              </a:rPr>
              <a:t>We will finish this lesson with 2 exam questions</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5"/>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Describe the work of Marie Curie</a:t>
            </a:r>
            <a:endParaRPr/>
          </a:p>
        </p:txBody>
      </p:sp>
      <p:sp>
        <p:nvSpPr>
          <p:cNvPr id="121" name="Google Shape;121;p5"/>
          <p:cNvSpPr txBox="1"/>
          <p:nvPr>
            <p:ph idx="1" type="body"/>
          </p:nvPr>
        </p:nvSpPr>
        <p:spPr>
          <a:xfrm>
            <a:off x="2840182" y="1825625"/>
            <a:ext cx="8513618"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First woman to win a Nobel Prize for science. She won twice!</a:t>
            </a:r>
            <a:endParaRPr/>
          </a:p>
          <a:p>
            <a:pPr indent="-228600" lvl="0" marL="228600" rtl="0" algn="l">
              <a:lnSpc>
                <a:spcPct val="90000"/>
              </a:lnSpc>
              <a:spcBef>
                <a:spcPts val="1000"/>
              </a:spcBef>
              <a:spcAft>
                <a:spcPts val="0"/>
              </a:spcAft>
              <a:buClr>
                <a:schemeClr val="dk1"/>
              </a:buClr>
              <a:buSzPts val="2800"/>
              <a:buChar char="•"/>
            </a:pPr>
            <a:r>
              <a:rPr lang="en-US"/>
              <a:t>Marie and her husband successfully isolated radioactive materials: radium and polonium.</a:t>
            </a:r>
            <a:endParaRPr/>
          </a:p>
          <a:p>
            <a:pPr indent="-228600" lvl="0" marL="228600" rtl="0" algn="l">
              <a:lnSpc>
                <a:spcPct val="90000"/>
              </a:lnSpc>
              <a:spcBef>
                <a:spcPts val="1000"/>
              </a:spcBef>
              <a:spcAft>
                <a:spcPts val="0"/>
              </a:spcAft>
              <a:buClr>
                <a:schemeClr val="dk1"/>
              </a:buClr>
              <a:buSzPts val="2800"/>
              <a:buChar char="•"/>
            </a:pPr>
            <a:r>
              <a:rPr lang="en-US"/>
              <a:t>She played a leading role in developing mobile x ray units during WWI.</a:t>
            </a:r>
            <a:endParaRPr/>
          </a:p>
          <a:p>
            <a:pPr indent="-228600" lvl="0" marL="228600" rtl="0" algn="l">
              <a:lnSpc>
                <a:spcPct val="90000"/>
              </a:lnSpc>
              <a:spcBef>
                <a:spcPts val="1000"/>
              </a:spcBef>
              <a:spcAft>
                <a:spcPts val="0"/>
              </a:spcAft>
              <a:buClr>
                <a:schemeClr val="dk1"/>
              </a:buClr>
              <a:buSzPts val="2800"/>
              <a:buChar char="•"/>
            </a:pPr>
            <a:r>
              <a:rPr lang="en-US"/>
              <a:t>Radium can be used to shrink</a:t>
            </a:r>
            <a:endParaRPr/>
          </a:p>
          <a:p>
            <a:pPr indent="0" lvl="0" marL="0" rtl="0" algn="l">
              <a:lnSpc>
                <a:spcPct val="90000"/>
              </a:lnSpc>
              <a:spcBef>
                <a:spcPts val="1000"/>
              </a:spcBef>
              <a:spcAft>
                <a:spcPts val="0"/>
              </a:spcAft>
              <a:buClr>
                <a:schemeClr val="dk1"/>
              </a:buClr>
              <a:buSzPts val="2800"/>
              <a:buNone/>
            </a:pPr>
            <a:r>
              <a:rPr lang="en-US"/>
              <a:t>   cancerous tumours.</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122" name="Google Shape;122;p5"/>
          <p:cNvSpPr txBox="1"/>
          <p:nvPr/>
        </p:nvSpPr>
        <p:spPr>
          <a:xfrm>
            <a:off x="838191" y="6176984"/>
            <a:ext cx="2580300" cy="6462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X rays discovered by Wilhelm Rontgen in 1895</a:t>
            </a:r>
            <a:endParaRPr sz="1800">
              <a:solidFill>
                <a:schemeClr val="dk1"/>
              </a:solidFill>
              <a:latin typeface="Calibri"/>
              <a:ea typeface="Calibri"/>
              <a:cs typeface="Calibri"/>
              <a:sym typeface="Calibri"/>
            </a:endParaRPr>
          </a:p>
        </p:txBody>
      </p:sp>
      <p:pic>
        <p:nvPicPr>
          <p:cNvPr id="123" name="Google Shape;123;p5"/>
          <p:cNvPicPr preferRelativeResize="0"/>
          <p:nvPr/>
        </p:nvPicPr>
        <p:blipFill>
          <a:blip r:embed="rId3">
            <a:alphaModFix/>
          </a:blip>
          <a:stretch>
            <a:fillRect/>
          </a:stretch>
        </p:blipFill>
        <p:spPr>
          <a:xfrm>
            <a:off x="838200" y="1768062"/>
            <a:ext cx="1521352" cy="2302725"/>
          </a:xfrm>
          <a:prstGeom prst="rect">
            <a:avLst/>
          </a:prstGeom>
          <a:noFill/>
          <a:ln>
            <a:noFill/>
          </a:ln>
        </p:spPr>
      </p:pic>
      <p:pic>
        <p:nvPicPr>
          <p:cNvPr id="124" name="Google Shape;124;p5"/>
          <p:cNvPicPr preferRelativeResize="0"/>
          <p:nvPr/>
        </p:nvPicPr>
        <p:blipFill>
          <a:blip r:embed="rId4">
            <a:alphaModFix/>
          </a:blip>
          <a:stretch>
            <a:fillRect/>
          </a:stretch>
        </p:blipFill>
        <p:spPr>
          <a:xfrm>
            <a:off x="838200" y="4329100"/>
            <a:ext cx="1220932" cy="1749600"/>
          </a:xfrm>
          <a:prstGeom prst="rect">
            <a:avLst/>
          </a:prstGeom>
          <a:noFill/>
          <a:ln>
            <a:noFill/>
          </a:ln>
        </p:spPr>
      </p:pic>
      <p:sp>
        <p:nvSpPr>
          <p:cNvPr id="125" name="Google Shape;125;p5"/>
          <p:cNvSpPr txBox="1"/>
          <p:nvPr/>
        </p:nvSpPr>
        <p:spPr>
          <a:xfrm>
            <a:off x="7820100" y="5530775"/>
            <a:ext cx="3533700" cy="6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u="sng">
                <a:solidFill>
                  <a:schemeClr val="hlink"/>
                </a:solidFill>
                <a:latin typeface="Calibri"/>
                <a:ea typeface="Calibri"/>
                <a:cs typeface="Calibri"/>
                <a:sym typeface="Calibri"/>
                <a:hlinkClick r:id="rId5"/>
              </a:rPr>
              <a:t>Marie Curie's mobile x-ray units</a:t>
            </a:r>
            <a:endParaRPr sz="2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important was the development of antibiotics?</a:t>
            </a:r>
            <a:endParaRPr/>
          </a:p>
        </p:txBody>
      </p:sp>
      <p:sp>
        <p:nvSpPr>
          <p:cNvPr id="131" name="Google Shape;131;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19</a:t>
            </a:r>
            <a:r>
              <a:rPr baseline="30000" lang="en-US"/>
              <a:t>th</a:t>
            </a:r>
            <a:r>
              <a:rPr lang="en-US"/>
              <a:t> century – penicillin had been discovered. This is an </a:t>
            </a:r>
            <a:r>
              <a:rPr lang="en-US">
                <a:solidFill>
                  <a:srgbClr val="FF0000"/>
                </a:solidFill>
              </a:rPr>
              <a:t>antibiotic.</a:t>
            </a:r>
            <a:endParaRPr/>
          </a:p>
          <a:p>
            <a:pPr indent="-228600" lvl="0" marL="228600" rtl="0" algn="l">
              <a:lnSpc>
                <a:spcPct val="90000"/>
              </a:lnSpc>
              <a:spcBef>
                <a:spcPts val="1000"/>
              </a:spcBef>
              <a:spcAft>
                <a:spcPts val="0"/>
              </a:spcAft>
              <a:buClr>
                <a:schemeClr val="dk1"/>
              </a:buClr>
              <a:buSzPts val="2800"/>
              <a:buChar char="•"/>
            </a:pPr>
            <a:r>
              <a:rPr lang="en-US"/>
              <a:t>Antibiotics are the most important type of antibacterial agent for </a:t>
            </a:r>
            <a:r>
              <a:rPr lang="en-US">
                <a:solidFill>
                  <a:srgbClr val="FF0000"/>
                </a:solidFill>
              </a:rPr>
              <a:t>fighting bacterial infections.</a:t>
            </a:r>
            <a:endParaRPr>
              <a:solidFill>
                <a:srgbClr val="FF0000"/>
              </a:solidFill>
            </a:endParaRPr>
          </a:p>
          <a:p>
            <a:pPr indent="-228600" lvl="0" marL="228600" rtl="0" algn="l">
              <a:lnSpc>
                <a:spcPct val="90000"/>
              </a:lnSpc>
              <a:spcBef>
                <a:spcPts val="1000"/>
              </a:spcBef>
              <a:spcAft>
                <a:spcPts val="0"/>
              </a:spcAft>
              <a:buClr>
                <a:schemeClr val="dk1"/>
              </a:buClr>
              <a:buSzPts val="2800"/>
              <a:buChar char="•"/>
            </a:pPr>
            <a:r>
              <a:rPr lang="en-US"/>
              <a:t>Antibiotic medications are widely used in the treatment and prevention of infections. They may either kill or inhibit the growth of bacteria.</a:t>
            </a:r>
            <a:endParaRPr/>
          </a:p>
        </p:txBody>
      </p:sp>
      <p:pic>
        <p:nvPicPr>
          <p:cNvPr id="132" name="Google Shape;132;p6"/>
          <p:cNvPicPr preferRelativeResize="0"/>
          <p:nvPr/>
        </p:nvPicPr>
        <p:blipFill rotWithShape="1">
          <a:blip r:embed="rId3">
            <a:alphaModFix/>
          </a:blip>
          <a:srcRect b="0" l="0" r="0" t="0"/>
          <a:stretch/>
        </p:blipFill>
        <p:spPr>
          <a:xfrm>
            <a:off x="4610400" y="4755852"/>
            <a:ext cx="2619375" cy="1743075"/>
          </a:xfrm>
          <a:prstGeom prst="rect">
            <a:avLst/>
          </a:prstGeom>
          <a:noFill/>
          <a:ln>
            <a:noFill/>
          </a:ln>
        </p:spPr>
      </p:pic>
      <p:sp>
        <p:nvSpPr>
          <p:cNvPr id="133" name="Google Shape;133;p6"/>
          <p:cNvSpPr txBox="1"/>
          <p:nvPr/>
        </p:nvSpPr>
        <p:spPr>
          <a:xfrm>
            <a:off x="8534399" y="4746481"/>
            <a:ext cx="3206893"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Antibiotics ONLY treat certain infections caused by bacteria, such as:</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Strep throat</a:t>
            </a:r>
            <a:r>
              <a:rPr lang="en-US" sz="18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Whooping cough.</a:t>
            </a:r>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Urinary tract</a:t>
            </a:r>
            <a:r>
              <a:rPr lang="en-US" sz="1800">
                <a:solidFill>
                  <a:schemeClr val="dk1"/>
                </a:solidFill>
                <a:latin typeface="Calibri"/>
                <a:ea typeface="Calibri"/>
                <a:cs typeface="Calibri"/>
                <a:sym typeface="Calibri"/>
              </a:rPr>
              <a:t> infection (UTI)</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6"/>
          <p:cNvSpPr/>
          <p:nvPr/>
        </p:nvSpPr>
        <p:spPr>
          <a:xfrm>
            <a:off x="7301345" y="4746481"/>
            <a:ext cx="1163782" cy="2000683"/>
          </a:xfrm>
          <a:prstGeom prst="rightArrowCallout">
            <a:avLst>
              <a:gd fmla="val 25000" name="adj1"/>
              <a:gd fmla="val 25000" name="adj2"/>
              <a:gd fmla="val 25000" name="adj3"/>
              <a:gd fmla="val 64977" name="adj4"/>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In 2020 we know that…</a:t>
            </a:r>
            <a:endParaRPr sz="1800">
              <a:solidFill>
                <a:schemeClr val="lt1"/>
              </a:solidFill>
              <a:latin typeface="Calibri"/>
              <a:ea typeface="Calibri"/>
              <a:cs typeface="Calibri"/>
              <a:sym typeface="Calibri"/>
            </a:endParaRPr>
          </a:p>
        </p:txBody>
      </p:sp>
      <p:pic>
        <p:nvPicPr>
          <p:cNvPr id="135" name="Google Shape;135;p6"/>
          <p:cNvPicPr preferRelativeResize="0"/>
          <p:nvPr/>
        </p:nvPicPr>
        <p:blipFill rotWithShape="1">
          <a:blip r:embed="rId4">
            <a:alphaModFix/>
          </a:blip>
          <a:srcRect b="0" l="0" r="0" t="0"/>
          <a:stretch/>
        </p:blipFill>
        <p:spPr>
          <a:xfrm>
            <a:off x="1026375" y="4643919"/>
            <a:ext cx="2619375" cy="19645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were antibiotics developed?</a:t>
            </a:r>
            <a:endParaRPr/>
          </a:p>
        </p:txBody>
      </p:sp>
      <p:sp>
        <p:nvSpPr>
          <p:cNvPr id="141" name="Google Shape;141;p7"/>
          <p:cNvSpPr txBox="1"/>
          <p:nvPr/>
        </p:nvSpPr>
        <p:spPr>
          <a:xfrm>
            <a:off x="8132618" y="1828800"/>
            <a:ext cx="3491346" cy="341632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0000"/>
              </a:buClr>
              <a:buSzPts val="2000"/>
              <a:buFont typeface="Arial"/>
              <a:buChar char="•"/>
            </a:pPr>
            <a:r>
              <a:rPr b="1" lang="en-US" sz="2000">
                <a:solidFill>
                  <a:srgbClr val="FF0000"/>
                </a:solidFill>
                <a:latin typeface="Calibri"/>
                <a:ea typeface="Calibri"/>
                <a:cs typeface="Calibri"/>
                <a:sym typeface="Calibri"/>
              </a:rPr>
              <a:t>Alexander Fleming </a:t>
            </a:r>
            <a:r>
              <a:rPr lang="en-US" sz="1800">
                <a:solidFill>
                  <a:schemeClr val="dk1"/>
                </a:solidFill>
                <a:latin typeface="Calibri"/>
                <a:ea typeface="Calibri"/>
                <a:cs typeface="Calibri"/>
                <a:sym typeface="Calibri"/>
              </a:rPr>
              <a:t>searched for a solution to deep wound infections.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In 1928, he discovered a mould that had grown on a petri dish had killed the bacteria around it.</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This mould was penicillin.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Penicillin is an antibiotic ‘destructive of life’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Although he published in 1929, the drug was not developed.</a:t>
            </a:r>
            <a:endParaRPr sz="1800">
              <a:solidFill>
                <a:schemeClr val="dk1"/>
              </a:solidFill>
              <a:latin typeface="Calibri"/>
              <a:ea typeface="Calibri"/>
              <a:cs typeface="Calibri"/>
              <a:sym typeface="Calibri"/>
            </a:endParaRPr>
          </a:p>
        </p:txBody>
      </p:sp>
      <p:pic>
        <p:nvPicPr>
          <p:cNvPr id="142" name="Google Shape;142;p7"/>
          <p:cNvPicPr preferRelativeResize="0"/>
          <p:nvPr/>
        </p:nvPicPr>
        <p:blipFill>
          <a:blip r:embed="rId3">
            <a:alphaModFix/>
          </a:blip>
          <a:stretch>
            <a:fillRect/>
          </a:stretch>
        </p:blipFill>
        <p:spPr>
          <a:xfrm>
            <a:off x="838200" y="1989438"/>
            <a:ext cx="3228975" cy="3667125"/>
          </a:xfrm>
          <a:prstGeom prst="rect">
            <a:avLst/>
          </a:prstGeom>
          <a:noFill/>
          <a:ln>
            <a:noFill/>
          </a:ln>
        </p:spPr>
      </p:pic>
      <p:pic>
        <p:nvPicPr>
          <p:cNvPr id="143" name="Google Shape;143;p7"/>
          <p:cNvPicPr preferRelativeResize="0"/>
          <p:nvPr/>
        </p:nvPicPr>
        <p:blipFill>
          <a:blip r:embed="rId4">
            <a:alphaModFix/>
          </a:blip>
          <a:stretch>
            <a:fillRect/>
          </a:stretch>
        </p:blipFill>
        <p:spPr>
          <a:xfrm>
            <a:off x="4267200" y="1989450"/>
            <a:ext cx="3692813" cy="29941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8"/>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did antibiotics become wonder drugs?</a:t>
            </a:r>
            <a:endParaRPr/>
          </a:p>
        </p:txBody>
      </p:sp>
      <p:sp>
        <p:nvSpPr>
          <p:cNvPr id="149" name="Google Shape;149;p8"/>
          <p:cNvSpPr txBox="1"/>
          <p:nvPr/>
        </p:nvSpPr>
        <p:spPr>
          <a:xfrm>
            <a:off x="3381375" y="1868126"/>
            <a:ext cx="8090189" cy="1631216"/>
          </a:xfrm>
          <a:prstGeom prst="rect">
            <a:avLst/>
          </a:prstGeom>
          <a:solidFill>
            <a:srgbClr val="BBD6EE"/>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1937 Howard Florey and Ernst Chain, Oxford University, studied Fleming’s papers.</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Discovered how to mass produce penicillin.</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Experimented on mice and humans to prove how effective it was.</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Shared the Nobel Prize for Medicine with Fleming in 1945.</a:t>
            </a:r>
            <a:endParaRPr sz="2000">
              <a:solidFill>
                <a:schemeClr val="dk1"/>
              </a:solidFill>
              <a:latin typeface="Calibri"/>
              <a:ea typeface="Calibri"/>
              <a:cs typeface="Calibri"/>
              <a:sym typeface="Calibri"/>
            </a:endParaRPr>
          </a:p>
        </p:txBody>
      </p:sp>
      <p:sp>
        <p:nvSpPr>
          <p:cNvPr id="150" name="Google Shape;150;p8"/>
          <p:cNvSpPr txBox="1"/>
          <p:nvPr/>
        </p:nvSpPr>
        <p:spPr>
          <a:xfrm>
            <a:off x="838200" y="4170218"/>
            <a:ext cx="7183582" cy="2554545"/>
          </a:xfrm>
          <a:prstGeom prst="rect">
            <a:avLst/>
          </a:prstGeom>
          <a:solidFill>
            <a:srgbClr val="BBD6EE"/>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In 1943, penicillin was rolled out to the allied troops during World War II.</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Infection was a major wartime killer.</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USA and UK worked to mass produce the drug.</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After the war, it was used to treat many illnesses such as tonsillitis, abscess, bronchitis, impetigo.</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Unfortunately, we have over-used antibiotics and in 2020 there is a push to reduce our usage.</a:t>
            </a:r>
            <a:endParaRPr sz="2000">
              <a:solidFill>
                <a:schemeClr val="dk1"/>
              </a:solidFill>
              <a:latin typeface="Calibri"/>
              <a:ea typeface="Calibri"/>
              <a:cs typeface="Calibri"/>
              <a:sym typeface="Calibri"/>
            </a:endParaRPr>
          </a:p>
        </p:txBody>
      </p:sp>
      <p:pic>
        <p:nvPicPr>
          <p:cNvPr id="151" name="Google Shape;151;p8"/>
          <p:cNvPicPr preferRelativeResize="0"/>
          <p:nvPr/>
        </p:nvPicPr>
        <p:blipFill rotWithShape="1">
          <a:blip r:embed="rId3">
            <a:alphaModFix/>
          </a:blip>
          <a:srcRect b="0" l="29717" r="17953" t="0"/>
          <a:stretch/>
        </p:blipFill>
        <p:spPr>
          <a:xfrm>
            <a:off x="838200" y="1780375"/>
            <a:ext cx="1854015" cy="2281027"/>
          </a:xfrm>
          <a:prstGeom prst="rect">
            <a:avLst/>
          </a:prstGeom>
          <a:noFill/>
          <a:ln>
            <a:noFill/>
          </a:ln>
        </p:spPr>
      </p:pic>
      <p:pic>
        <p:nvPicPr>
          <p:cNvPr id="152" name="Google Shape;152;p8"/>
          <p:cNvPicPr preferRelativeResize="0"/>
          <p:nvPr/>
        </p:nvPicPr>
        <p:blipFill>
          <a:blip r:embed="rId4">
            <a:alphaModFix/>
          </a:blip>
          <a:stretch>
            <a:fillRect/>
          </a:stretch>
        </p:blipFill>
        <p:spPr>
          <a:xfrm>
            <a:off x="8462250" y="3676768"/>
            <a:ext cx="3009325" cy="21097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838200" y="365125"/>
            <a:ext cx="10515600" cy="1325563"/>
          </a:xfrm>
          <a:prstGeom prst="rect">
            <a:avLst/>
          </a:prstGeom>
          <a:solidFill>
            <a:srgbClr val="BBD6EE"/>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Clip: Curie, Fleming, Florey and Chain</a:t>
            </a:r>
            <a:endParaRPr b="1" u="sng"/>
          </a:p>
        </p:txBody>
      </p:sp>
      <p:sp>
        <p:nvSpPr>
          <p:cNvPr id="158" name="Google Shape;158;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https://www.youtube.com/watch?v=my14ZuzjH5I</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Watch this clip from BBC Teach for 4 minutes 50 seconds.</a:t>
            </a:r>
            <a:endParaRPr/>
          </a:p>
          <a:p>
            <a:pPr indent="-228600" lvl="0" marL="228600" rtl="0" algn="l">
              <a:lnSpc>
                <a:spcPct val="90000"/>
              </a:lnSpc>
              <a:spcBef>
                <a:spcPts val="1000"/>
              </a:spcBef>
              <a:spcAft>
                <a:spcPts val="0"/>
              </a:spcAft>
              <a:buClr>
                <a:schemeClr val="dk1"/>
              </a:buClr>
              <a:buSzPts val="2800"/>
              <a:buChar char="•"/>
            </a:pPr>
            <a:r>
              <a:rPr lang="en-US"/>
              <a:t>Make notes and stop the video when you need to.</a:t>
            </a:r>
            <a:endParaRPr/>
          </a:p>
        </p:txBody>
      </p:sp>
      <p:pic>
        <p:nvPicPr>
          <p:cNvPr id="159" name="Google Shape;159;p9"/>
          <p:cNvPicPr preferRelativeResize="0"/>
          <p:nvPr/>
        </p:nvPicPr>
        <p:blipFill rotWithShape="1">
          <a:blip r:embed="rId4">
            <a:alphaModFix/>
          </a:blip>
          <a:srcRect b="0" l="0" r="0" t="0"/>
          <a:stretch/>
        </p:blipFill>
        <p:spPr>
          <a:xfrm>
            <a:off x="4322617" y="3980692"/>
            <a:ext cx="2688659" cy="233120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0"/>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did surgery develop during the 1900s?</a:t>
            </a:r>
            <a:endParaRPr/>
          </a:p>
        </p:txBody>
      </p:sp>
      <p:sp>
        <p:nvSpPr>
          <p:cNvPr id="165" name="Google Shape;165;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1952 first kidney transplant</a:t>
            </a:r>
            <a:endParaRPr/>
          </a:p>
          <a:p>
            <a:pPr indent="-228600" lvl="0" marL="228600" rtl="0" algn="l">
              <a:lnSpc>
                <a:spcPct val="90000"/>
              </a:lnSpc>
              <a:spcBef>
                <a:spcPts val="1000"/>
              </a:spcBef>
              <a:spcAft>
                <a:spcPts val="0"/>
              </a:spcAft>
              <a:buClr>
                <a:schemeClr val="dk1"/>
              </a:buClr>
              <a:buSzPts val="2800"/>
              <a:buChar char="•"/>
            </a:pPr>
            <a:r>
              <a:rPr lang="en-US"/>
              <a:t>1961 first British implanted heart pacemaker</a:t>
            </a:r>
            <a:endParaRPr/>
          </a:p>
          <a:p>
            <a:pPr indent="-228600" lvl="0" marL="228600" rtl="0" algn="l">
              <a:lnSpc>
                <a:spcPct val="90000"/>
              </a:lnSpc>
              <a:spcBef>
                <a:spcPts val="1000"/>
              </a:spcBef>
              <a:spcAft>
                <a:spcPts val="0"/>
              </a:spcAft>
              <a:buClr>
                <a:srgbClr val="FF0000"/>
              </a:buClr>
              <a:buSzPts val="2800"/>
              <a:buChar char="•"/>
            </a:pPr>
            <a:r>
              <a:rPr lang="en-US">
                <a:solidFill>
                  <a:srgbClr val="FF0000"/>
                </a:solidFill>
              </a:rPr>
              <a:t>1967 Dr. Christian Barnard did the first heart transplant operation</a:t>
            </a:r>
            <a:endParaRPr/>
          </a:p>
          <a:p>
            <a:pPr indent="-228600" lvl="0" marL="228600" rtl="0" algn="l">
              <a:lnSpc>
                <a:spcPct val="90000"/>
              </a:lnSpc>
              <a:spcBef>
                <a:spcPts val="1000"/>
              </a:spcBef>
              <a:spcAft>
                <a:spcPts val="0"/>
              </a:spcAft>
              <a:buClr>
                <a:schemeClr val="dk1"/>
              </a:buClr>
              <a:buSzPts val="2800"/>
              <a:buChar char="•"/>
            </a:pPr>
            <a:r>
              <a:rPr lang="en-US"/>
              <a:t>1972 hip replacements</a:t>
            </a:r>
            <a:endParaRPr/>
          </a:p>
          <a:p>
            <a:pPr indent="-228600" lvl="0" marL="228600" rtl="0" algn="l">
              <a:lnSpc>
                <a:spcPct val="90000"/>
              </a:lnSpc>
              <a:spcBef>
                <a:spcPts val="1000"/>
              </a:spcBef>
              <a:spcAft>
                <a:spcPts val="0"/>
              </a:spcAft>
              <a:buClr>
                <a:schemeClr val="dk1"/>
              </a:buClr>
              <a:buSzPts val="2800"/>
              <a:buChar char="•"/>
            </a:pPr>
            <a:r>
              <a:rPr lang="en-US"/>
              <a:t>Keyhole surgery</a:t>
            </a:r>
            <a:endParaRPr/>
          </a:p>
          <a:p>
            <a:pPr indent="-228600" lvl="0" marL="228600" rtl="0" algn="l">
              <a:lnSpc>
                <a:spcPct val="90000"/>
              </a:lnSpc>
              <a:spcBef>
                <a:spcPts val="1000"/>
              </a:spcBef>
              <a:spcAft>
                <a:spcPts val="0"/>
              </a:spcAft>
              <a:buClr>
                <a:schemeClr val="dk1"/>
              </a:buClr>
              <a:buSzPts val="2800"/>
              <a:buChar char="•"/>
            </a:pPr>
            <a:r>
              <a:rPr lang="en-US"/>
              <a:t>Chemotherapy supported by surgery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1"/>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What is the alternative to going to the doctor in 2020?</a:t>
            </a:r>
            <a:endParaRPr/>
          </a:p>
        </p:txBody>
      </p:sp>
      <p:sp>
        <p:nvSpPr>
          <p:cNvPr id="171" name="Google Shape;171;p11"/>
          <p:cNvSpPr txBox="1"/>
          <p:nvPr>
            <p:ph idx="1" type="body"/>
          </p:nvPr>
        </p:nvSpPr>
        <p:spPr>
          <a:xfrm>
            <a:off x="6249266" y="1690688"/>
            <a:ext cx="5104534" cy="4486275"/>
          </a:xfrm>
          <a:prstGeom prst="rect">
            <a:avLst/>
          </a:prstGeom>
          <a:solidFill>
            <a:srgbClr val="FFFF00"/>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Big business in 2020!</a:t>
            </a:r>
            <a:endParaRPr/>
          </a:p>
          <a:p>
            <a:pPr indent="-228600" lvl="0" marL="228600" rtl="0" algn="l">
              <a:lnSpc>
                <a:spcPct val="90000"/>
              </a:lnSpc>
              <a:spcBef>
                <a:spcPts val="1000"/>
              </a:spcBef>
              <a:spcAft>
                <a:spcPts val="0"/>
              </a:spcAft>
              <a:buClr>
                <a:schemeClr val="dk1"/>
              </a:buClr>
              <a:buSzPts val="2800"/>
              <a:buChar char="•"/>
            </a:pPr>
            <a:r>
              <a:rPr lang="en-US"/>
              <a:t>A range of reasons </a:t>
            </a:r>
            <a:endParaRPr/>
          </a:p>
          <a:p>
            <a:pPr indent="-228600" lvl="0" marL="228600" rtl="0" algn="l">
              <a:lnSpc>
                <a:spcPct val="90000"/>
              </a:lnSpc>
              <a:spcBef>
                <a:spcPts val="1000"/>
              </a:spcBef>
              <a:spcAft>
                <a:spcPts val="0"/>
              </a:spcAft>
              <a:buClr>
                <a:schemeClr val="dk1"/>
              </a:buClr>
              <a:buSzPts val="2800"/>
              <a:buChar char="•"/>
            </a:pPr>
            <a:r>
              <a:rPr lang="en-US"/>
              <a:t>Can you see how some ‘alternative’ or home remedies could remind you of ancient ones?</a:t>
            </a:r>
            <a:endParaRPr/>
          </a:p>
          <a:p>
            <a:pPr indent="-228600" lvl="0" marL="228600" rtl="0" algn="l">
              <a:lnSpc>
                <a:spcPct val="90000"/>
              </a:lnSpc>
              <a:spcBef>
                <a:spcPts val="1000"/>
              </a:spcBef>
              <a:spcAft>
                <a:spcPts val="0"/>
              </a:spcAft>
              <a:buClr>
                <a:schemeClr val="dk1"/>
              </a:buClr>
              <a:buSzPts val="2800"/>
              <a:buChar char="•"/>
            </a:pPr>
            <a:r>
              <a:rPr lang="en-US"/>
              <a:t>Have you ever had chamomile tea, lavender oil, ginger, honey and lemon?</a:t>
            </a:r>
            <a:endParaRPr/>
          </a:p>
        </p:txBody>
      </p:sp>
      <p:pic>
        <p:nvPicPr>
          <p:cNvPr id="172" name="Google Shape;172;p11"/>
          <p:cNvPicPr preferRelativeResize="0"/>
          <p:nvPr/>
        </p:nvPicPr>
        <p:blipFill>
          <a:blip r:embed="rId3">
            <a:alphaModFix/>
          </a:blip>
          <a:stretch>
            <a:fillRect/>
          </a:stretch>
        </p:blipFill>
        <p:spPr>
          <a:xfrm>
            <a:off x="838200" y="1822213"/>
            <a:ext cx="4492709" cy="4354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2"/>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2019 exam question – 12 marks</a:t>
            </a:r>
            <a:endParaRPr/>
          </a:p>
        </p:txBody>
      </p:sp>
      <p:sp>
        <p:nvSpPr>
          <p:cNvPr id="178" name="Google Shape;178;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i="1" lang="en-US" sz="3200"/>
              <a:t>How significant was the work of Alexander Fleming in the development of antibiotics in the 20</a:t>
            </a:r>
            <a:r>
              <a:rPr baseline="30000" i="1" lang="en-US" sz="3200"/>
              <a:t>th</a:t>
            </a:r>
            <a:r>
              <a:rPr i="1" lang="en-US" sz="3200"/>
              <a:t> century?</a:t>
            </a:r>
            <a:endParaRPr i="1" sz="3200"/>
          </a:p>
        </p:txBody>
      </p:sp>
      <p:pic>
        <p:nvPicPr>
          <p:cNvPr id="179" name="Google Shape;179;p12"/>
          <p:cNvPicPr preferRelativeResize="0"/>
          <p:nvPr/>
        </p:nvPicPr>
        <p:blipFill rotWithShape="1">
          <a:blip r:embed="rId3">
            <a:alphaModFix/>
          </a:blip>
          <a:srcRect b="5018" l="23912" r="23273" t="31202"/>
          <a:stretch/>
        </p:blipFill>
        <p:spPr>
          <a:xfrm>
            <a:off x="838200" y="2813538"/>
            <a:ext cx="5209310" cy="3795079"/>
          </a:xfrm>
          <a:prstGeom prst="rect">
            <a:avLst/>
          </a:prstGeom>
          <a:noFill/>
          <a:ln>
            <a:noFill/>
          </a:ln>
        </p:spPr>
      </p:pic>
      <p:sp>
        <p:nvSpPr>
          <p:cNvPr id="180" name="Google Shape;180;p12"/>
          <p:cNvSpPr txBox="1"/>
          <p:nvPr/>
        </p:nvSpPr>
        <p:spPr>
          <a:xfrm>
            <a:off x="6836898" y="4135902"/>
            <a:ext cx="3756074"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The indicative content is on the next page…</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3"/>
          <p:cNvSpPr txBox="1"/>
          <p:nvPr/>
        </p:nvSpPr>
        <p:spPr>
          <a:xfrm>
            <a:off x="346365" y="221673"/>
            <a:ext cx="10377054" cy="64633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Indicative content</a:t>
            </a:r>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This content is not prescriptive and candidates are not expected to refer to all the material</a:t>
            </a:r>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identified below. Some of the issues to consider are: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Fleming’s discovery of penicillin was a significant medical breakthrough. It was the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first effective antibiotic. Cures for serious illnesses were now possible even if the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patient had the disease;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Penicillin had been discovered during the 19th. century, but it was Fleming in 1928</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who first realized its great importance. During WWI he realised that antiseptics could</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not prevent all infection, especially in deep wounds. He decided to try to find</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something that could kill the bacteria which caused infections like septicaemia;</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in 1928 Fleming noticed that bacteria he had grown were being killed by a mould -</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penicillin. He used the word “antibiotic” to describe penicillin. However, Fleming did</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not have the money or facilities to continue his research;</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in the 1930s Ernst Chain and Howard Florey, continued the work. In 1939, with the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start of war, they were given extra government funding. The problem was in</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producing enough penicillin. In 1941 they tested it on a human and, though he died</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when the penicillin ran out, it was obvious that it was effective;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in 1941 the USA entered the war and the American government gave $80,000,000 to</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research. By 1943 penicillin was being mass produced. In 1945 it was estimated that</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the US army was giving two million doses per month. In the 1940s and 1950s other</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antibiotics followed penicillin;</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Fleming was significant because he made the initial discovery, though it was left to</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others (Florey and Chain) to test it on humans and the USA to mass produce it.</a:t>
            </a:r>
            <a:endParaRPr sz="1800">
              <a:solidFill>
                <a:schemeClr val="dk1"/>
              </a:solidFill>
              <a:latin typeface="Calibri"/>
              <a:ea typeface="Calibri"/>
              <a:cs typeface="Calibri"/>
              <a:sym typeface="Calibri"/>
            </a:endParaRPr>
          </a:p>
        </p:txBody>
      </p:sp>
      <p:sp>
        <p:nvSpPr>
          <p:cNvPr id="186" name="Google Shape;186;p13"/>
          <p:cNvSpPr/>
          <p:nvPr/>
        </p:nvSpPr>
        <p:spPr>
          <a:xfrm>
            <a:off x="8271804" y="221673"/>
            <a:ext cx="3784208" cy="6054436"/>
          </a:xfrm>
          <a:prstGeom prst="leftArrowCallout">
            <a:avLst>
              <a:gd fmla="val 25000" name="adj1"/>
              <a:gd fmla="val 25000" name="adj2"/>
              <a:gd fmla="val 25000" name="adj3"/>
              <a:gd fmla="val 64977" name="adj4"/>
            </a:avLst>
          </a:prstGeom>
          <a:solidFill>
            <a:schemeClr val="accent1"/>
          </a:solidFill>
          <a:ln cap="flat" cmpd="sng" w="12700">
            <a:solidFill>
              <a:srgbClr val="42719B"/>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3"/>
          <p:cNvSpPr txBox="1"/>
          <p:nvPr/>
        </p:nvSpPr>
        <p:spPr>
          <a:xfrm rot="5400000">
            <a:off x="7799357" y="2019436"/>
            <a:ext cx="6054436" cy="24588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Calibri"/>
                <a:ea typeface="Calibri"/>
                <a:cs typeface="Calibri"/>
                <a:sym typeface="Calibri"/>
              </a:rPr>
              <a:t>This </a:t>
            </a:r>
            <a:r>
              <a:rPr lang="en-US" sz="2800" u="sng">
                <a:solidFill>
                  <a:schemeClr val="lt1"/>
                </a:solidFill>
                <a:latin typeface="Calibri"/>
                <a:ea typeface="Calibri"/>
                <a:cs typeface="Calibri"/>
                <a:sym typeface="Calibri"/>
              </a:rPr>
              <a:t>is indicative content</a:t>
            </a:r>
            <a:r>
              <a:rPr lang="en-US" sz="2800">
                <a:solidFill>
                  <a:schemeClr val="lt1"/>
                </a:solidFill>
                <a:latin typeface="Calibri"/>
                <a:ea typeface="Calibri"/>
                <a:cs typeface="Calibri"/>
                <a:sym typeface="Calibri"/>
              </a:rPr>
              <a:t>. It is produced as part of the mark scheme by the wjec. All papers and schemes can be found on </a:t>
            </a:r>
            <a:r>
              <a:rPr lang="en-US" sz="2800" u="sng">
                <a:solidFill>
                  <a:schemeClr val="lt1"/>
                </a:solidFill>
                <a:latin typeface="Calibri"/>
                <a:ea typeface="Calibri"/>
                <a:cs typeface="Calibri"/>
                <a:sym typeface="Calibri"/>
                <a:hlinkClick r:id="rId3">
                  <a:extLst>
                    <a:ext uri="{A12FA001-AC4F-418D-AE19-62706E023703}">
                      <ahyp:hlinkClr val="tx"/>
                    </a:ext>
                  </a:extLst>
                </a:hlinkClick>
              </a:rPr>
              <a:t>www.wjec.co.uk</a:t>
            </a:r>
            <a:r>
              <a:rPr lang="en-US" sz="2800">
                <a:solidFill>
                  <a:schemeClr val="lt1"/>
                </a:solidFill>
                <a:latin typeface="Calibri"/>
                <a:ea typeface="Calibri"/>
                <a:cs typeface="Calibri"/>
                <a:sym typeface="Calibri"/>
              </a:rPr>
              <a:t> </a:t>
            </a:r>
            <a:endParaRPr sz="2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4"/>
          <p:cNvSpPr txBox="1"/>
          <p:nvPr>
            <p:ph type="title"/>
          </p:nvPr>
        </p:nvSpPr>
        <p:spPr>
          <a:xfrm>
            <a:off x="838200" y="365125"/>
            <a:ext cx="10515600" cy="2321804"/>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959"/>
              <a:buFont typeface="Calibri"/>
              <a:buNone/>
            </a:pPr>
            <a:br>
              <a:rPr i="1" lang="en-US" sz="3959"/>
            </a:br>
            <a:r>
              <a:rPr i="1" lang="en-US" sz="3959"/>
              <a:t>How significant was the work of Alexander Fleming in the development of antibiotics in the 20</a:t>
            </a:r>
            <a:r>
              <a:rPr baseline="30000" i="1" lang="en-US" sz="3959"/>
              <a:t>th</a:t>
            </a:r>
            <a:r>
              <a:rPr i="1" lang="en-US" sz="3959"/>
              <a:t> century?</a:t>
            </a:r>
            <a:br>
              <a:rPr i="1" lang="en-US" sz="3959"/>
            </a:br>
            <a:endParaRPr sz="3959"/>
          </a:p>
        </p:txBody>
      </p:sp>
      <p:graphicFrame>
        <p:nvGraphicFramePr>
          <p:cNvPr id="193" name="Google Shape;193;p14"/>
          <p:cNvGraphicFramePr/>
          <p:nvPr/>
        </p:nvGraphicFramePr>
        <p:xfrm>
          <a:off x="838200" y="2687638"/>
          <a:ext cx="3000000" cy="3000000"/>
        </p:xfrm>
        <a:graphic>
          <a:graphicData uri="http://schemas.openxmlformats.org/drawingml/2006/table">
            <a:tbl>
              <a:tblPr bandRow="1" firstRow="1">
                <a:noFill/>
                <a:tableStyleId>{2D1E691F-C009-40A7-8382-0307FEAC2D61}</a:tableStyleId>
              </a:tblPr>
              <a:tblGrid>
                <a:gridCol w="2538050"/>
                <a:gridCol w="7977550"/>
              </a:tblGrid>
              <a:tr h="370850">
                <a:tc>
                  <a:txBody>
                    <a:bodyPr/>
                    <a:lstStyle/>
                    <a:p>
                      <a:pPr indent="0" lvl="0" marL="0" marR="0" rtl="0" algn="l">
                        <a:spcBef>
                          <a:spcPts val="0"/>
                        </a:spcBef>
                        <a:spcAft>
                          <a:spcPts val="0"/>
                        </a:spcAft>
                        <a:buNone/>
                      </a:pPr>
                      <a:r>
                        <a:rPr b="0" lang="en-US" sz="2400" u="none" cap="none" strike="noStrike">
                          <a:solidFill>
                            <a:schemeClr val="lt1"/>
                          </a:solidFill>
                        </a:rPr>
                        <a:t>Paragraph 1</a:t>
                      </a:r>
                      <a:endParaRPr b="0" sz="2400">
                        <a:solidFill>
                          <a:schemeClr val="lt1"/>
                        </a:solidFill>
                      </a:endParaRPr>
                    </a:p>
                  </a:txBody>
                  <a:tcPr marT="45725" marB="45725" marR="91450" marL="91450">
                    <a:solidFill>
                      <a:srgbClr val="7F7F7F"/>
                    </a:solidFill>
                  </a:tcPr>
                </a:tc>
                <a:tc>
                  <a:txBody>
                    <a:bodyPr/>
                    <a:lstStyle/>
                    <a:p>
                      <a:pPr indent="0" lvl="0" marL="0" marR="0" rtl="0" algn="l">
                        <a:spcBef>
                          <a:spcPts val="0"/>
                        </a:spcBef>
                        <a:spcAft>
                          <a:spcPts val="0"/>
                        </a:spcAft>
                        <a:buNone/>
                      </a:pPr>
                      <a:r>
                        <a:rPr b="0" lang="en-US" sz="2400">
                          <a:solidFill>
                            <a:schemeClr val="lt1"/>
                          </a:solidFill>
                        </a:rPr>
                        <a:t>What</a:t>
                      </a:r>
                      <a:r>
                        <a:rPr b="0" lang="en-US" sz="2400">
                          <a:solidFill>
                            <a:schemeClr val="lt1"/>
                          </a:solidFill>
                        </a:rPr>
                        <a:t> did Alexander Fleming discover? What had he being studying and why? What difference would an antibiotic have made?</a:t>
                      </a:r>
                      <a:endParaRPr b="0" sz="2400">
                        <a:solidFill>
                          <a:schemeClr val="lt1"/>
                        </a:solidFill>
                      </a:endParaRPr>
                    </a:p>
                  </a:txBody>
                  <a:tcPr marT="45725" marB="45725" marR="91450" marL="91450">
                    <a:solidFill>
                      <a:srgbClr val="7F7F7F"/>
                    </a:solidFill>
                  </a:tcPr>
                </a:tc>
              </a:tr>
              <a:tr h="370850">
                <a:tc>
                  <a:txBody>
                    <a:bodyPr/>
                    <a:lstStyle/>
                    <a:p>
                      <a:pPr indent="0" lvl="0" marL="0" marR="0" rtl="0" algn="l">
                        <a:spcBef>
                          <a:spcPts val="0"/>
                        </a:spcBef>
                        <a:spcAft>
                          <a:spcPts val="0"/>
                        </a:spcAft>
                        <a:buNone/>
                      </a:pPr>
                      <a:r>
                        <a:rPr b="0" lang="en-US" sz="2400">
                          <a:solidFill>
                            <a:schemeClr val="lt1"/>
                          </a:solidFill>
                        </a:rPr>
                        <a:t>Paragraph</a:t>
                      </a:r>
                      <a:r>
                        <a:rPr b="0" lang="en-US" sz="2400">
                          <a:solidFill>
                            <a:schemeClr val="lt1"/>
                          </a:solidFill>
                        </a:rPr>
                        <a:t> 2</a:t>
                      </a:r>
                      <a:endParaRPr b="0" sz="2400">
                        <a:solidFill>
                          <a:schemeClr val="lt1"/>
                        </a:solidFill>
                      </a:endParaRPr>
                    </a:p>
                  </a:txBody>
                  <a:tcPr marT="45725" marB="45725" marR="91450" marL="91450">
                    <a:solidFill>
                      <a:srgbClr val="7F7F7F"/>
                    </a:solidFill>
                  </a:tcPr>
                </a:tc>
                <a:tc>
                  <a:txBody>
                    <a:bodyPr/>
                    <a:lstStyle/>
                    <a:p>
                      <a:pPr indent="0" lvl="0" marL="0" marR="0" rtl="0" algn="l">
                        <a:spcBef>
                          <a:spcPts val="0"/>
                        </a:spcBef>
                        <a:spcAft>
                          <a:spcPts val="0"/>
                        </a:spcAft>
                        <a:buNone/>
                      </a:pPr>
                      <a:r>
                        <a:rPr b="0" lang="en-US" sz="2400">
                          <a:solidFill>
                            <a:schemeClr val="lt1"/>
                          </a:solidFill>
                        </a:rPr>
                        <a:t>Explain how Florey</a:t>
                      </a:r>
                      <a:r>
                        <a:rPr b="0" lang="en-US" sz="2400">
                          <a:solidFill>
                            <a:schemeClr val="lt1"/>
                          </a:solidFill>
                        </a:rPr>
                        <a:t> and Chain developed Fleming’s ideas. </a:t>
                      </a:r>
                      <a:endParaRPr/>
                    </a:p>
                    <a:p>
                      <a:pPr indent="0" lvl="0" marL="0" marR="0" rtl="0" algn="l">
                        <a:spcBef>
                          <a:spcPts val="0"/>
                        </a:spcBef>
                        <a:spcAft>
                          <a:spcPts val="0"/>
                        </a:spcAft>
                        <a:buNone/>
                      </a:pPr>
                      <a:r>
                        <a:rPr b="0" lang="en-US" sz="2400">
                          <a:solidFill>
                            <a:schemeClr val="lt1"/>
                          </a:solidFill>
                        </a:rPr>
                        <a:t>Explain the significance of the use of antibiotics during WWII</a:t>
                      </a:r>
                      <a:endParaRPr b="0" sz="2400">
                        <a:solidFill>
                          <a:schemeClr val="lt1"/>
                        </a:solidFill>
                      </a:endParaRPr>
                    </a:p>
                  </a:txBody>
                  <a:tcPr marT="45725" marB="45725" marR="91450" marL="91450">
                    <a:solidFill>
                      <a:srgbClr val="7F7F7F"/>
                    </a:solidFill>
                  </a:tcPr>
                </a:tc>
              </a:tr>
              <a:tr h="370850">
                <a:tc>
                  <a:txBody>
                    <a:bodyPr/>
                    <a:lstStyle/>
                    <a:p>
                      <a:pPr indent="0" lvl="0" marL="0" marR="0" rtl="0" algn="l">
                        <a:spcBef>
                          <a:spcPts val="0"/>
                        </a:spcBef>
                        <a:spcAft>
                          <a:spcPts val="0"/>
                        </a:spcAft>
                        <a:buNone/>
                      </a:pPr>
                      <a:r>
                        <a:rPr b="0" lang="en-US" sz="2400">
                          <a:solidFill>
                            <a:schemeClr val="lt1"/>
                          </a:solidFill>
                        </a:rPr>
                        <a:t>Paragraph 3</a:t>
                      </a:r>
                      <a:endParaRPr b="0" sz="2400">
                        <a:solidFill>
                          <a:schemeClr val="lt1"/>
                        </a:solidFill>
                      </a:endParaRPr>
                    </a:p>
                  </a:txBody>
                  <a:tcPr marT="45725" marB="45725" marR="91450" marL="91450">
                    <a:solidFill>
                      <a:srgbClr val="7F7F7F"/>
                    </a:solidFill>
                  </a:tcPr>
                </a:tc>
                <a:tc>
                  <a:txBody>
                    <a:bodyPr/>
                    <a:lstStyle/>
                    <a:p>
                      <a:pPr indent="0" lvl="0" marL="0" marR="0" rtl="0" algn="l">
                        <a:spcBef>
                          <a:spcPts val="0"/>
                        </a:spcBef>
                        <a:spcAft>
                          <a:spcPts val="0"/>
                        </a:spcAft>
                        <a:buNone/>
                      </a:pPr>
                      <a:r>
                        <a:rPr b="0" lang="en-US" sz="2400">
                          <a:solidFill>
                            <a:schemeClr val="lt1"/>
                          </a:solidFill>
                        </a:rPr>
                        <a:t>Reflect on the question…</a:t>
                      </a:r>
                      <a:r>
                        <a:rPr b="0" lang="en-US" sz="2400">
                          <a:solidFill>
                            <a:schemeClr val="lt1"/>
                          </a:solidFill>
                        </a:rPr>
                        <a:t> ‘how significant?’</a:t>
                      </a:r>
                      <a:r>
                        <a:rPr b="0" lang="en-US" sz="2400">
                          <a:solidFill>
                            <a:schemeClr val="lt1"/>
                          </a:solidFill>
                        </a:rPr>
                        <a:t> Mention the Nobel prize.</a:t>
                      </a:r>
                      <a:r>
                        <a:rPr b="0" lang="en-US" sz="2400">
                          <a:solidFill>
                            <a:schemeClr val="lt1"/>
                          </a:solidFill>
                        </a:rPr>
                        <a:t> Consider Fleming’s contribution as part of the ‘big picture’ of antibiotic development.</a:t>
                      </a:r>
                      <a:endParaRPr/>
                    </a:p>
                    <a:p>
                      <a:pPr indent="0" lvl="0" marL="0" marR="0" rtl="0" algn="l">
                        <a:spcBef>
                          <a:spcPts val="0"/>
                        </a:spcBef>
                        <a:spcAft>
                          <a:spcPts val="0"/>
                        </a:spcAft>
                        <a:buNone/>
                      </a:pPr>
                      <a:r>
                        <a:rPr b="0" lang="en-US" sz="2400">
                          <a:solidFill>
                            <a:schemeClr val="lt1"/>
                          </a:solidFill>
                        </a:rPr>
                        <a:t>MAKE A JUDGEMENT!</a:t>
                      </a:r>
                      <a:endParaRPr b="0" sz="2400">
                        <a:solidFill>
                          <a:schemeClr val="lt1"/>
                        </a:solidFill>
                      </a:endParaRPr>
                    </a:p>
                  </a:txBody>
                  <a:tcPr marT="45725" marB="45725" marR="91450" marL="91450">
                    <a:solidFill>
                      <a:srgbClr val="7F7F7F"/>
                    </a:solidFill>
                  </a:tcPr>
                </a:tc>
              </a:tr>
            </a:tbl>
          </a:graphicData>
        </a:graphic>
      </p:graphicFrame>
      <p:pic>
        <p:nvPicPr>
          <p:cNvPr id="194" name="Google Shape;194;p14"/>
          <p:cNvPicPr preferRelativeResize="0"/>
          <p:nvPr/>
        </p:nvPicPr>
        <p:blipFill rotWithShape="1">
          <a:blip r:embed="rId3">
            <a:alphaModFix/>
          </a:blip>
          <a:srcRect b="0" l="0" r="0" t="0"/>
          <a:stretch/>
        </p:blipFill>
        <p:spPr>
          <a:xfrm>
            <a:off x="10594782" y="5535053"/>
            <a:ext cx="1518036" cy="1322947"/>
          </a:xfrm>
          <a:prstGeom prst="rect">
            <a:avLst/>
          </a:prstGeom>
          <a:noFill/>
          <a:ln>
            <a:noFill/>
          </a:ln>
        </p:spPr>
      </p:pic>
      <p:sp>
        <p:nvSpPr>
          <p:cNvPr id="195" name="Google Shape;195;p14"/>
          <p:cNvSpPr txBox="1"/>
          <p:nvPr/>
        </p:nvSpPr>
        <p:spPr>
          <a:xfrm>
            <a:off x="79182" y="6253798"/>
            <a:ext cx="1062633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FF0000"/>
                </a:solidFill>
                <a:latin typeface="Calibri"/>
                <a:ea typeface="Calibri"/>
                <a:cs typeface="Calibri"/>
                <a:sym typeface="Calibri"/>
              </a:rPr>
              <a:t>YOU DO </a:t>
            </a:r>
            <a:r>
              <a:rPr b="1" lang="en-US" sz="2000" u="sng">
                <a:solidFill>
                  <a:srgbClr val="FF0000"/>
                </a:solidFill>
                <a:latin typeface="Calibri"/>
                <a:ea typeface="Calibri"/>
                <a:cs typeface="Calibri"/>
                <a:sym typeface="Calibri"/>
              </a:rPr>
              <a:t>NOT </a:t>
            </a:r>
            <a:r>
              <a:rPr b="1" lang="en-US" sz="2000">
                <a:solidFill>
                  <a:srgbClr val="FF0000"/>
                </a:solidFill>
                <a:latin typeface="Calibri"/>
                <a:ea typeface="Calibri"/>
                <a:cs typeface="Calibri"/>
                <a:sym typeface="Calibri"/>
              </a:rPr>
              <a:t>HAVE TO USE THE FRAME BUT YOU </a:t>
            </a:r>
            <a:r>
              <a:rPr b="1" lang="en-US" sz="2000" u="sng">
                <a:solidFill>
                  <a:srgbClr val="FF0000"/>
                </a:solidFill>
                <a:latin typeface="Calibri"/>
                <a:ea typeface="Calibri"/>
                <a:cs typeface="Calibri"/>
                <a:sym typeface="Calibri"/>
              </a:rPr>
              <a:t>DO</a:t>
            </a:r>
            <a:r>
              <a:rPr b="1" lang="en-US" sz="2000">
                <a:solidFill>
                  <a:srgbClr val="FF0000"/>
                </a:solidFill>
                <a:latin typeface="Calibri"/>
                <a:ea typeface="Calibri"/>
                <a:cs typeface="Calibri"/>
                <a:sym typeface="Calibri"/>
              </a:rPr>
              <a:t> NEED TO LIMIT YOUR TIME TO 12 MINUTES</a:t>
            </a:r>
            <a:r>
              <a:rPr lang="en-US" sz="1800">
                <a:solidFill>
                  <a:srgbClr val="FF0000"/>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pic>
        <p:nvPicPr>
          <p:cNvPr id="196" name="Google Shape;196;p14"/>
          <p:cNvPicPr preferRelativeResize="0"/>
          <p:nvPr/>
        </p:nvPicPr>
        <p:blipFill rotWithShape="1">
          <a:blip r:embed="rId4">
            <a:alphaModFix/>
          </a:blip>
          <a:srcRect b="15455" l="8864" r="6459" t="10697"/>
          <a:stretch/>
        </p:blipFill>
        <p:spPr>
          <a:xfrm>
            <a:off x="10476243" y="1462577"/>
            <a:ext cx="1403923" cy="12243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5"/>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959"/>
              <a:buFont typeface="Calibri"/>
              <a:buNone/>
            </a:pPr>
            <a:r>
              <a:rPr lang="en-US" sz="3959"/>
              <a:t>Key question: </a:t>
            </a:r>
            <a:r>
              <a:rPr b="1" lang="en-US" sz="4320" u="sng"/>
              <a:t>How have attempts to treat illness and disease changed over time?</a:t>
            </a:r>
            <a:endParaRPr b="1" sz="4320" u="sng"/>
          </a:p>
        </p:txBody>
      </p:sp>
      <p:sp>
        <p:nvSpPr>
          <p:cNvPr id="202" name="Google Shape;202;p15"/>
          <p:cNvSpPr txBox="1"/>
          <p:nvPr>
            <p:ph idx="1" type="body"/>
          </p:nvPr>
        </p:nvSpPr>
        <p:spPr>
          <a:xfrm>
            <a:off x="838200" y="1825625"/>
            <a:ext cx="10515600" cy="4351338"/>
          </a:xfrm>
          <a:prstGeom prst="rect">
            <a:avLst/>
          </a:prstGeom>
          <a:solidFill>
            <a:srgbClr val="FFCCFF"/>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This question usually appears as the final, 16 mark answer in the exam.</a:t>
            </a:r>
            <a:endParaRPr/>
          </a:p>
          <a:p>
            <a:pPr indent="-228600" lvl="0" marL="228600" rtl="0" algn="l">
              <a:lnSpc>
                <a:spcPct val="90000"/>
              </a:lnSpc>
              <a:spcBef>
                <a:spcPts val="1000"/>
              </a:spcBef>
              <a:spcAft>
                <a:spcPts val="0"/>
              </a:spcAft>
              <a:buClr>
                <a:schemeClr val="dk1"/>
              </a:buClr>
              <a:buSzPts val="2800"/>
              <a:buChar char="•"/>
            </a:pPr>
            <a:r>
              <a:rPr lang="en-US"/>
              <a:t>I suggest you plan for this by organizing your information in manageable chunks.</a:t>
            </a:r>
            <a:endParaRPr/>
          </a:p>
          <a:p>
            <a:pPr indent="-228600" lvl="0" marL="228600" rtl="0" algn="l">
              <a:lnSpc>
                <a:spcPct val="90000"/>
              </a:lnSpc>
              <a:spcBef>
                <a:spcPts val="1000"/>
              </a:spcBef>
              <a:spcAft>
                <a:spcPts val="0"/>
              </a:spcAft>
              <a:buClr>
                <a:schemeClr val="dk1"/>
              </a:buClr>
              <a:buSzPts val="2800"/>
              <a:buChar char="•"/>
            </a:pPr>
            <a:r>
              <a:rPr lang="en-US"/>
              <a:t>This will help you to plan and complete an essay answer which deals effectively with change and continuity.</a:t>
            </a:r>
            <a:endParaRPr/>
          </a:p>
          <a:p>
            <a:pPr indent="-228600" lvl="0" marL="228600" rtl="0" algn="l">
              <a:lnSpc>
                <a:spcPct val="90000"/>
              </a:lnSpc>
              <a:spcBef>
                <a:spcPts val="1000"/>
              </a:spcBef>
              <a:spcAft>
                <a:spcPts val="0"/>
              </a:spcAft>
              <a:buClr>
                <a:schemeClr val="dk1"/>
              </a:buClr>
              <a:buSzPts val="2800"/>
              <a:buChar char="•"/>
            </a:pPr>
            <a:r>
              <a:rPr lang="en-US"/>
              <a:t>Welsh examples are very important!</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6"/>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Key question: </a:t>
            </a:r>
            <a:r>
              <a:rPr lang="en-US" sz="4000" u="sng"/>
              <a:t>How have attempts to treat illness and disease changed over time?</a:t>
            </a:r>
            <a:endParaRPr sz="4000" u="sng"/>
          </a:p>
        </p:txBody>
      </p:sp>
      <p:sp>
        <p:nvSpPr>
          <p:cNvPr id="208" name="Google Shape;208;p16"/>
          <p:cNvSpPr txBox="1"/>
          <p:nvPr>
            <p:ph idx="1" type="body"/>
          </p:nvPr>
        </p:nvSpPr>
        <p:spPr>
          <a:xfrm>
            <a:off x="838200" y="1825625"/>
            <a:ext cx="5181600" cy="4351338"/>
          </a:xfrm>
          <a:prstGeom prst="rect">
            <a:avLst/>
          </a:prstGeom>
          <a:solidFill>
            <a:srgbClr val="DDEAF6"/>
          </a:solid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dk1"/>
              </a:buClr>
              <a:buSzPts val="2590"/>
              <a:buChar char="•"/>
            </a:pPr>
            <a:r>
              <a:rPr lang="en-US" sz="2590"/>
              <a:t>The ongoing practice of… shows continuity because…</a:t>
            </a:r>
            <a:endParaRPr/>
          </a:p>
          <a:p>
            <a:pPr indent="-228600" lvl="0" marL="228600" rtl="0" algn="l">
              <a:lnSpc>
                <a:spcPct val="80000"/>
              </a:lnSpc>
              <a:spcBef>
                <a:spcPts val="1000"/>
              </a:spcBef>
              <a:spcAft>
                <a:spcPts val="0"/>
              </a:spcAft>
              <a:buClr>
                <a:schemeClr val="dk1"/>
              </a:buClr>
              <a:buSzPts val="2590"/>
              <a:buChar char="•"/>
            </a:pPr>
            <a:r>
              <a:rPr lang="en-US" sz="2590"/>
              <a:t>However, there were some elements of change in this area such as…</a:t>
            </a:r>
            <a:endParaRPr/>
          </a:p>
          <a:p>
            <a:pPr indent="-228600" lvl="0" marL="228600" rtl="0" algn="l">
              <a:lnSpc>
                <a:spcPct val="80000"/>
              </a:lnSpc>
              <a:spcBef>
                <a:spcPts val="1000"/>
              </a:spcBef>
              <a:spcAft>
                <a:spcPts val="0"/>
              </a:spcAft>
              <a:buClr>
                <a:schemeClr val="dk1"/>
              </a:buClr>
              <a:buSzPts val="2590"/>
              <a:buChar char="•"/>
            </a:pPr>
            <a:r>
              <a:rPr lang="en-US" sz="2590"/>
              <a:t>The use of ….shows change because…</a:t>
            </a:r>
            <a:endParaRPr/>
          </a:p>
          <a:p>
            <a:pPr indent="-228600" lvl="0" marL="228600" rtl="0" algn="l">
              <a:lnSpc>
                <a:spcPct val="80000"/>
              </a:lnSpc>
              <a:spcBef>
                <a:spcPts val="1000"/>
              </a:spcBef>
              <a:spcAft>
                <a:spcPts val="0"/>
              </a:spcAft>
              <a:buClr>
                <a:schemeClr val="dk1"/>
              </a:buClr>
              <a:buSzPts val="2590"/>
              <a:buChar char="•"/>
            </a:pPr>
            <a:r>
              <a:rPr lang="en-US" sz="2590"/>
              <a:t>This was a significant turning point because…</a:t>
            </a:r>
            <a:endParaRPr/>
          </a:p>
          <a:p>
            <a:pPr indent="-228600" lvl="0" marL="228600" rtl="0" algn="l">
              <a:lnSpc>
                <a:spcPct val="80000"/>
              </a:lnSpc>
              <a:spcBef>
                <a:spcPts val="1000"/>
              </a:spcBef>
              <a:spcAft>
                <a:spcPts val="0"/>
              </a:spcAft>
              <a:buClr>
                <a:schemeClr val="dk1"/>
              </a:buClr>
              <a:buSzPts val="2590"/>
              <a:buChar char="•"/>
            </a:pPr>
            <a:r>
              <a:rPr lang="en-US" sz="2590"/>
              <a:t>The pace of change accelerated at this point because…</a:t>
            </a:r>
            <a:endParaRPr sz="2590"/>
          </a:p>
        </p:txBody>
      </p:sp>
      <p:sp>
        <p:nvSpPr>
          <p:cNvPr id="209" name="Google Shape;209;p16"/>
          <p:cNvSpPr txBox="1"/>
          <p:nvPr>
            <p:ph idx="2" type="body"/>
          </p:nvPr>
        </p:nvSpPr>
        <p:spPr>
          <a:xfrm>
            <a:off x="6172200" y="1825625"/>
            <a:ext cx="5181600" cy="4351338"/>
          </a:xfrm>
          <a:prstGeom prst="rect">
            <a:avLst/>
          </a:prstGeom>
          <a:solidFill>
            <a:srgbClr val="FFC000"/>
          </a:solid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dk1"/>
              </a:buClr>
              <a:buSzPts val="2590"/>
              <a:buChar char="•"/>
            </a:pPr>
            <a:r>
              <a:rPr lang="en-US" sz="2590"/>
              <a:t>Medieval times</a:t>
            </a:r>
            <a:endParaRPr/>
          </a:p>
          <a:p>
            <a:pPr indent="-228600" lvl="0" marL="228600" rtl="0" algn="l">
              <a:lnSpc>
                <a:spcPct val="80000"/>
              </a:lnSpc>
              <a:spcBef>
                <a:spcPts val="1000"/>
              </a:spcBef>
              <a:spcAft>
                <a:spcPts val="0"/>
              </a:spcAft>
              <a:buClr>
                <a:schemeClr val="dk1"/>
              </a:buClr>
              <a:buSzPts val="2590"/>
              <a:buChar char="•"/>
            </a:pPr>
            <a:r>
              <a:rPr lang="en-US" sz="2590"/>
              <a:t>Early Modern</a:t>
            </a:r>
            <a:endParaRPr/>
          </a:p>
          <a:p>
            <a:pPr indent="-228600" lvl="0" marL="228600" rtl="0" algn="l">
              <a:lnSpc>
                <a:spcPct val="80000"/>
              </a:lnSpc>
              <a:spcBef>
                <a:spcPts val="1000"/>
              </a:spcBef>
              <a:spcAft>
                <a:spcPts val="0"/>
              </a:spcAft>
              <a:buClr>
                <a:schemeClr val="dk1"/>
              </a:buClr>
              <a:buSzPts val="2590"/>
              <a:buChar char="•"/>
            </a:pPr>
            <a:r>
              <a:rPr lang="en-US" sz="2590"/>
              <a:t>Renaissance</a:t>
            </a:r>
            <a:endParaRPr/>
          </a:p>
          <a:p>
            <a:pPr indent="-228600" lvl="0" marL="228600" rtl="0" algn="l">
              <a:lnSpc>
                <a:spcPct val="80000"/>
              </a:lnSpc>
              <a:spcBef>
                <a:spcPts val="1000"/>
              </a:spcBef>
              <a:spcAft>
                <a:spcPts val="0"/>
              </a:spcAft>
              <a:buClr>
                <a:schemeClr val="dk1"/>
              </a:buClr>
              <a:buSzPts val="2590"/>
              <a:buChar char="•"/>
            </a:pPr>
            <a:r>
              <a:rPr lang="en-US" sz="2590"/>
              <a:t>Industrial Revolution</a:t>
            </a:r>
            <a:endParaRPr/>
          </a:p>
          <a:p>
            <a:pPr indent="-228600" lvl="0" marL="228600" rtl="0" algn="l">
              <a:lnSpc>
                <a:spcPct val="80000"/>
              </a:lnSpc>
              <a:spcBef>
                <a:spcPts val="1000"/>
              </a:spcBef>
              <a:spcAft>
                <a:spcPts val="0"/>
              </a:spcAft>
              <a:buClr>
                <a:schemeClr val="dk1"/>
              </a:buClr>
              <a:buSzPts val="2590"/>
              <a:buChar char="•"/>
            </a:pPr>
            <a:r>
              <a:rPr lang="en-US" sz="2590"/>
              <a:t>The 20</a:t>
            </a:r>
            <a:r>
              <a:rPr baseline="30000" lang="en-US" sz="2590"/>
              <a:t>th</a:t>
            </a:r>
            <a:r>
              <a:rPr lang="en-US" sz="2590"/>
              <a:t> century</a:t>
            </a:r>
            <a:endParaRPr/>
          </a:p>
          <a:p>
            <a:pPr indent="-228600" lvl="0" marL="228600" rtl="0" algn="l">
              <a:lnSpc>
                <a:spcPct val="80000"/>
              </a:lnSpc>
              <a:spcBef>
                <a:spcPts val="1000"/>
              </a:spcBef>
              <a:spcAft>
                <a:spcPts val="0"/>
              </a:spcAft>
              <a:buClr>
                <a:schemeClr val="dk1"/>
              </a:buClr>
              <a:buSzPts val="2590"/>
              <a:buChar char="•"/>
            </a:pPr>
            <a:r>
              <a:rPr lang="en-US" sz="2590"/>
              <a:t>Victorian</a:t>
            </a:r>
            <a:endParaRPr/>
          </a:p>
          <a:p>
            <a:pPr indent="-228600" lvl="0" marL="228600" rtl="0" algn="l">
              <a:lnSpc>
                <a:spcPct val="80000"/>
              </a:lnSpc>
              <a:spcBef>
                <a:spcPts val="1000"/>
              </a:spcBef>
              <a:spcAft>
                <a:spcPts val="0"/>
              </a:spcAft>
              <a:buClr>
                <a:schemeClr val="dk1"/>
              </a:buClr>
              <a:buSzPts val="2590"/>
              <a:buChar char="•"/>
            </a:pPr>
            <a:r>
              <a:rPr lang="en-US" sz="2590"/>
              <a:t>19</a:t>
            </a:r>
            <a:r>
              <a:rPr baseline="30000" lang="en-US" sz="2590"/>
              <a:t>th</a:t>
            </a:r>
            <a:r>
              <a:rPr lang="en-US" sz="2590"/>
              <a:t> century</a:t>
            </a:r>
            <a:endParaRPr/>
          </a:p>
          <a:p>
            <a:pPr indent="-228600" lvl="0" marL="228600" rtl="0" algn="l">
              <a:lnSpc>
                <a:spcPct val="80000"/>
              </a:lnSpc>
              <a:spcBef>
                <a:spcPts val="1000"/>
              </a:spcBef>
              <a:spcAft>
                <a:spcPts val="0"/>
              </a:spcAft>
              <a:buClr>
                <a:schemeClr val="dk1"/>
              </a:buClr>
              <a:buSzPts val="2590"/>
              <a:buChar char="•"/>
            </a:pPr>
            <a:r>
              <a:rPr lang="en-US" sz="2590"/>
              <a:t>The modern world</a:t>
            </a:r>
            <a:endParaRPr sz="2590"/>
          </a:p>
        </p:txBody>
      </p:sp>
      <p:sp>
        <p:nvSpPr>
          <p:cNvPr id="210" name="Google Shape;210;p16"/>
          <p:cNvSpPr/>
          <p:nvPr/>
        </p:nvSpPr>
        <p:spPr>
          <a:xfrm>
            <a:off x="3704492" y="5971381"/>
            <a:ext cx="4783015" cy="681037"/>
          </a:xfrm>
          <a:prstGeom prst="upArrowCallout">
            <a:avLst>
              <a:gd fmla="val 25000" name="adj1"/>
              <a:gd fmla="val 25000" name="adj2"/>
              <a:gd fmla="val 25000" name="adj3"/>
              <a:gd fmla="val 64977" name="adj4"/>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Useful words and phrases</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17"/>
          <p:cNvPicPr preferRelativeResize="0"/>
          <p:nvPr/>
        </p:nvPicPr>
        <p:blipFill rotWithShape="1">
          <a:blip r:embed="rId3">
            <a:alphaModFix/>
          </a:blip>
          <a:srcRect b="10381" l="17725" r="19421" t="20932"/>
          <a:stretch/>
        </p:blipFill>
        <p:spPr>
          <a:xfrm>
            <a:off x="3625341" y="450168"/>
            <a:ext cx="8402535" cy="4656406"/>
          </a:xfrm>
          <a:prstGeom prst="rect">
            <a:avLst/>
          </a:prstGeom>
          <a:noFill/>
          <a:ln>
            <a:noFill/>
          </a:ln>
        </p:spPr>
      </p:pic>
      <p:sp>
        <p:nvSpPr>
          <p:cNvPr id="216" name="Google Shape;216;p17"/>
          <p:cNvSpPr txBox="1"/>
          <p:nvPr/>
        </p:nvSpPr>
        <p:spPr>
          <a:xfrm>
            <a:off x="225083" y="478302"/>
            <a:ext cx="3179299" cy="4801314"/>
          </a:xfrm>
          <a:prstGeom prst="rect">
            <a:avLst/>
          </a:prstGeom>
          <a:solidFill>
            <a:srgbClr val="FF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Follow on work:</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Download the key question 3 table.</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Fill it in.</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Use that to answer the key question.</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Make sure to use the language of change and continuity.</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Look at the model provided (for key question 1)</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Remember, you can use the chronology to help you to structure your answer but you do not have to adopt this model.</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18"/>
          <p:cNvPicPr preferRelativeResize="0"/>
          <p:nvPr/>
        </p:nvPicPr>
        <p:blipFill rotWithShape="1">
          <a:blip r:embed="rId3">
            <a:alphaModFix/>
          </a:blip>
          <a:srcRect b="7601" l="16738" r="19564" t="24450"/>
          <a:stretch/>
        </p:blipFill>
        <p:spPr>
          <a:xfrm>
            <a:off x="401783" y="1834440"/>
            <a:ext cx="6705600" cy="4386252"/>
          </a:xfrm>
          <a:prstGeom prst="rect">
            <a:avLst/>
          </a:prstGeom>
          <a:noFill/>
          <a:ln>
            <a:noFill/>
          </a:ln>
        </p:spPr>
      </p:pic>
      <p:sp>
        <p:nvSpPr>
          <p:cNvPr id="222" name="Google Shape;222;p18"/>
          <p:cNvSpPr txBox="1"/>
          <p:nvPr/>
        </p:nvSpPr>
        <p:spPr>
          <a:xfrm>
            <a:off x="7232073" y="2327564"/>
            <a:ext cx="4308763"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This question requires candidates to draw upon the Welsh context in their responses. This is assessed in AO1 and candidates who do not draw upon the Welsh context cannot be awarded band 3 or band 4 marks for this assessment objective. Candidates who do not draw upon the Welsh context may, however, be awarded band 3 or band 4 marks for AO2, for an appropriately detailed analysis of the key issue.</a:t>
            </a:r>
            <a:endParaRPr sz="1800">
              <a:solidFill>
                <a:schemeClr val="dk1"/>
              </a:solidFill>
              <a:latin typeface="Calibri"/>
              <a:ea typeface="Calibri"/>
              <a:cs typeface="Calibri"/>
              <a:sym typeface="Calibri"/>
            </a:endParaRPr>
          </a:p>
        </p:txBody>
      </p:sp>
      <p:sp>
        <p:nvSpPr>
          <p:cNvPr id="223" name="Google Shape;223;p18"/>
          <p:cNvSpPr txBox="1"/>
          <p:nvPr>
            <p:ph type="title"/>
          </p:nvPr>
        </p:nvSpPr>
        <p:spPr>
          <a:xfrm>
            <a:off x="838200" y="365125"/>
            <a:ext cx="10515600" cy="1325563"/>
          </a:xfrm>
          <a:prstGeom prst="rect">
            <a:avLst/>
          </a:prstGeom>
          <a:solidFill>
            <a:srgbClr val="FFCCFF"/>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How have attempts to treat illness and disease changed over time?</a:t>
            </a:r>
            <a:endParaRPr/>
          </a:p>
        </p:txBody>
      </p:sp>
      <p:sp>
        <p:nvSpPr>
          <p:cNvPr id="224" name="Google Shape;224;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225" name="Google Shape;225;p18"/>
          <p:cNvSpPr txBox="1"/>
          <p:nvPr/>
        </p:nvSpPr>
        <p:spPr>
          <a:xfrm>
            <a:off x="7426036" y="5347855"/>
            <a:ext cx="1399309" cy="646331"/>
          </a:xfrm>
          <a:prstGeom prst="rect">
            <a:avLst/>
          </a:prstGeom>
          <a:solidFill>
            <a:srgbClr val="FFCC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16 marks </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Plus 4 SPAG</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9"/>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Further notes…</a:t>
            </a:r>
            <a:endParaRPr/>
          </a:p>
        </p:txBody>
      </p:sp>
      <p:sp>
        <p:nvSpPr>
          <p:cNvPr id="231" name="Google Shape;23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BBC bite size</a:t>
            </a:r>
            <a:endParaRPr/>
          </a:p>
          <a:p>
            <a:pPr indent="0" lvl="0" marL="0" rtl="0" algn="l">
              <a:lnSpc>
                <a:spcPct val="90000"/>
              </a:lnSpc>
              <a:spcBef>
                <a:spcPts val="1000"/>
              </a:spcBef>
              <a:spcAft>
                <a:spcPts val="0"/>
              </a:spcAft>
              <a:buClr>
                <a:schemeClr val="dk1"/>
              </a:buClr>
              <a:buSzPts val="2800"/>
              <a:buNone/>
            </a:pPr>
            <a:r>
              <a:rPr lang="en-US"/>
              <a:t> </a:t>
            </a:r>
            <a:r>
              <a:rPr lang="en-US" u="sng">
                <a:solidFill>
                  <a:schemeClr val="hlink"/>
                </a:solidFill>
                <a:hlinkClick r:id="rId3"/>
              </a:rPr>
              <a:t>https://www.bbc.co.uk/bitesize/guides/zwkm97h/revision/1</a:t>
            </a:r>
            <a:endParaRPr/>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232" name="Google Shape;232;p19"/>
          <p:cNvSpPr/>
          <p:nvPr/>
        </p:nvSpPr>
        <p:spPr>
          <a:xfrm>
            <a:off x="838200" y="3228109"/>
            <a:ext cx="7162800" cy="3228109"/>
          </a:xfrm>
          <a:prstGeom prst="ellipse">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Don’t forget to hand in your exam questions for marking to your teacher!</a:t>
            </a:r>
            <a:endParaRPr/>
          </a:p>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ctr">
              <a:spcBef>
                <a:spcPts val="0"/>
              </a:spcBef>
              <a:spcAft>
                <a:spcPts val="0"/>
              </a:spcAft>
              <a:buNone/>
            </a:pPr>
            <a:r>
              <a:rPr lang="en-US" sz="2400">
                <a:solidFill>
                  <a:schemeClr val="lt1"/>
                </a:solidFill>
                <a:latin typeface="Calibri"/>
                <a:ea typeface="Calibri"/>
                <a:cs typeface="Calibri"/>
                <a:sym typeface="Calibri"/>
              </a:rPr>
              <a:t>The next step would be to reflect on the key question and complete a draft answer.</a:t>
            </a:r>
            <a:endParaRPr sz="2400">
              <a:solidFill>
                <a:schemeClr val="lt1"/>
              </a:solidFill>
              <a:latin typeface="Calibri"/>
              <a:ea typeface="Calibri"/>
              <a:cs typeface="Calibri"/>
              <a:sym typeface="Calibri"/>
            </a:endParaRPr>
          </a:p>
        </p:txBody>
      </p:sp>
      <p:pic>
        <p:nvPicPr>
          <p:cNvPr id="233" name="Google Shape;233;p19"/>
          <p:cNvPicPr preferRelativeResize="0"/>
          <p:nvPr/>
        </p:nvPicPr>
        <p:blipFill rotWithShape="1">
          <a:blip r:embed="rId4">
            <a:alphaModFix/>
          </a:blip>
          <a:srcRect b="0" l="0" r="0" t="0"/>
          <a:stretch/>
        </p:blipFill>
        <p:spPr>
          <a:xfrm>
            <a:off x="8983659" y="3422072"/>
            <a:ext cx="2497429" cy="322854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2020-11-28T07:45:22Z</dcterms:created>
  <dc:creator>Siobhan Henry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0x0101003C91B177BD8B754480906884F4FA5B36</vt:lpwstr>
  </property>
</Properties>
</file>