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custom-properties+xml" PartName="/docProps/custom.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22" roundtripDataSignature="AMtx7mh+uHcc2DGcb8PacQoCEd21hTd69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customschemas.google.com/relationships/presentationmetadata" Target="metadata"/><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 name="Shape 89"/>
        <p:cNvGrpSpPr/>
        <p:nvPr/>
      </p:nvGrpSpPr>
      <p:grpSpPr>
        <a:xfrm>
          <a:off x="0" y="0"/>
          <a:ext cx="0" cy="0"/>
          <a:chOff x="0" y="0"/>
          <a:chExt cx="0" cy="0"/>
        </a:xfrm>
      </p:grpSpPr>
      <p:sp>
        <p:nvSpPr>
          <p:cNvPr id="90" name="Google Shape;90;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 name="Shape 98"/>
        <p:cNvGrpSpPr/>
        <p:nvPr/>
      </p:nvGrpSpPr>
      <p:grpSpPr>
        <a:xfrm>
          <a:off x="0" y="0"/>
          <a:ext cx="0" cy="0"/>
          <a:chOff x="0" y="0"/>
          <a:chExt cx="0" cy="0"/>
        </a:xfrm>
      </p:grpSpPr>
      <p:sp>
        <p:nvSpPr>
          <p:cNvPr id="99" name="Google Shape;9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 name="Shape 107"/>
        <p:cNvGrpSpPr/>
        <p:nvPr/>
      </p:nvGrpSpPr>
      <p:grpSpPr>
        <a:xfrm>
          <a:off x="0" y="0"/>
          <a:ext cx="0" cy="0"/>
          <a:chOff x="0" y="0"/>
          <a:chExt cx="0" cy="0"/>
        </a:xfrm>
      </p:grpSpPr>
      <p:sp>
        <p:nvSpPr>
          <p:cNvPr id="108" name="Google Shape;10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19"/>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19"/>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1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1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1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2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2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2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3" name="Shape 23"/>
        <p:cNvGrpSpPr/>
        <p:nvPr/>
      </p:nvGrpSpPr>
      <p:grpSpPr>
        <a:xfrm>
          <a:off x="0" y="0"/>
          <a:ext cx="0" cy="0"/>
          <a:chOff x="0" y="0"/>
          <a:chExt cx="0" cy="0"/>
        </a:xfrm>
      </p:grpSpPr>
      <p:sp>
        <p:nvSpPr>
          <p:cNvPr id="24" name="Google Shape;24;p21"/>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21"/>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 name="Google Shape;26;p21"/>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 name="Google Shape;27;p2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2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0" name="Shape 30"/>
        <p:cNvGrpSpPr/>
        <p:nvPr/>
      </p:nvGrpSpPr>
      <p:grpSpPr>
        <a:xfrm>
          <a:off x="0" y="0"/>
          <a:ext cx="0" cy="0"/>
          <a:chOff x="0" y="0"/>
          <a:chExt cx="0" cy="0"/>
        </a:xfrm>
      </p:grpSpPr>
      <p:sp>
        <p:nvSpPr>
          <p:cNvPr id="31" name="Google Shape;31;p2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2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 name="Shape 34"/>
        <p:cNvGrpSpPr/>
        <p:nvPr/>
      </p:nvGrpSpPr>
      <p:grpSpPr>
        <a:xfrm>
          <a:off x="0" y="0"/>
          <a:ext cx="0" cy="0"/>
          <a:chOff x="0" y="0"/>
          <a:chExt cx="0" cy="0"/>
        </a:xfrm>
      </p:grpSpPr>
      <p:sp>
        <p:nvSpPr>
          <p:cNvPr id="35" name="Google Shape;35;p2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2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7" name="Google Shape;37;p2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24"/>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24"/>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24"/>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24"/>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24"/>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2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26"/>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26"/>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26"/>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27"/>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7"/>
          <p:cNvSpPr/>
          <p:nvPr>
            <p:ph idx="2" type="pic"/>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lvl="0" marR="0" rtl="0" algn="l">
              <a:lnSpc>
                <a:spcPct val="90000"/>
              </a:lnSpc>
              <a:spcBef>
                <a:spcPts val="100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lnSpc>
                <a:spcPct val="90000"/>
              </a:lnSpc>
              <a:spcBef>
                <a:spcPts val="50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lnSpc>
                <a:spcPct val="90000"/>
              </a:lnSpc>
              <a:spcBef>
                <a:spcPts val="50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lnSpc>
                <a:spcPct val="90000"/>
              </a:lnSpc>
              <a:spcBef>
                <a:spcPts val="5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64" name="Google Shape;64;p27"/>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28"/>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29"/>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29"/>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1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1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1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1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 Id="rId4" Type="http://schemas.openxmlformats.org/officeDocument/2006/relationships/image" Target="../media/image1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5.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4.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6.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hyperlink" Target="https://www.youtube.com/watch?v=Vg1hqZanDa0" TargetMode="Externa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www.bbc.co.uk/bitesize/guides/zwkm97h/revision/1" TargetMode="External"/><Relationship Id="rId4"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
          <p:cNvSpPr txBox="1"/>
          <p:nvPr>
            <p:ph type="ctrTitle"/>
          </p:nvPr>
        </p:nvSpPr>
        <p:spPr>
          <a:xfrm>
            <a:off x="1524000" y="1122363"/>
            <a:ext cx="9144000" cy="2387600"/>
          </a:xfrm>
          <a:prstGeom prst="rect">
            <a:avLst/>
          </a:prstGeom>
          <a:solidFill>
            <a:srgbClr val="DDEAF6"/>
          </a:solid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chemeClr val="dk1"/>
              </a:buClr>
              <a:buSzPts val="5400"/>
              <a:buFont typeface="Calibri"/>
              <a:buNone/>
            </a:pPr>
            <a:r>
              <a:rPr lang="en-US" sz="5400" u="sng"/>
              <a:t>How did people in the 19</a:t>
            </a:r>
            <a:r>
              <a:rPr baseline="30000" lang="en-US" sz="5400" u="sng"/>
              <a:t>th</a:t>
            </a:r>
            <a:r>
              <a:rPr lang="en-US" sz="5400" u="sng"/>
              <a:t> century attempt to treat and cure illness and disease?</a:t>
            </a:r>
            <a:endParaRPr sz="5400" u="sng"/>
          </a:p>
        </p:txBody>
      </p:sp>
      <p:sp>
        <p:nvSpPr>
          <p:cNvPr id="85" name="Google Shape;85;p1"/>
          <p:cNvSpPr txBox="1"/>
          <p:nvPr>
            <p:ph idx="1" type="subTitle"/>
          </p:nvPr>
        </p:nvSpPr>
        <p:spPr>
          <a:xfrm>
            <a:off x="1524000" y="4433454"/>
            <a:ext cx="9144000" cy="1856509"/>
          </a:xfrm>
          <a:prstGeom prst="rect">
            <a:avLst/>
          </a:prstGeom>
          <a:solidFill>
            <a:srgbClr val="FFFF00"/>
          </a:solidFill>
          <a:ln>
            <a:noFill/>
          </a:ln>
        </p:spPr>
        <p:txBody>
          <a:bodyPr anchorCtr="0" anchor="t" bIns="45700" lIns="91425" spcFirstLastPara="1" rIns="91425" wrap="square" tIns="45700">
            <a:normAutofit/>
          </a:bodyPr>
          <a:lstStyle/>
          <a:p>
            <a:pPr indent="0" lvl="0" marL="0" rtl="0" algn="l">
              <a:lnSpc>
                <a:spcPct val="70000"/>
              </a:lnSpc>
              <a:spcBef>
                <a:spcPts val="0"/>
              </a:spcBef>
              <a:spcAft>
                <a:spcPts val="0"/>
              </a:spcAft>
              <a:buClr>
                <a:schemeClr val="dk1"/>
              </a:buClr>
              <a:buSzPts val="2220"/>
              <a:buNone/>
            </a:pPr>
            <a:r>
              <a:rPr lang="en-US" sz="2220"/>
              <a:t>This lesson will take 1 hour.</a:t>
            </a:r>
            <a:endParaRPr/>
          </a:p>
          <a:p>
            <a:pPr indent="0" lvl="0" marL="0" rtl="0" algn="l">
              <a:lnSpc>
                <a:spcPct val="70000"/>
              </a:lnSpc>
              <a:spcBef>
                <a:spcPts val="1000"/>
              </a:spcBef>
              <a:spcAft>
                <a:spcPts val="0"/>
              </a:spcAft>
              <a:buClr>
                <a:schemeClr val="dk1"/>
              </a:buClr>
              <a:buSzPts val="2220"/>
              <a:buNone/>
            </a:pPr>
            <a:r>
              <a:rPr lang="en-US" sz="2220"/>
              <a:t>Bring a paper or notebook and a pen.</a:t>
            </a:r>
            <a:endParaRPr/>
          </a:p>
          <a:p>
            <a:pPr indent="0" lvl="0" marL="0" rtl="0" algn="l">
              <a:lnSpc>
                <a:spcPct val="70000"/>
              </a:lnSpc>
              <a:spcBef>
                <a:spcPts val="1000"/>
              </a:spcBef>
              <a:spcAft>
                <a:spcPts val="0"/>
              </a:spcAft>
              <a:buClr>
                <a:schemeClr val="dk1"/>
              </a:buClr>
              <a:buSzPts val="2220"/>
              <a:buNone/>
            </a:pPr>
            <a:r>
              <a:t/>
            </a:r>
            <a:endParaRPr sz="2220"/>
          </a:p>
          <a:p>
            <a:pPr indent="0" lvl="0" marL="0" rtl="0" algn="l">
              <a:lnSpc>
                <a:spcPct val="70000"/>
              </a:lnSpc>
              <a:spcBef>
                <a:spcPts val="1000"/>
              </a:spcBef>
              <a:spcAft>
                <a:spcPts val="0"/>
              </a:spcAft>
              <a:buClr>
                <a:schemeClr val="dk1"/>
              </a:buClr>
              <a:buSzPts val="2220"/>
              <a:buNone/>
            </a:pPr>
            <a:r>
              <a:t/>
            </a:r>
            <a:endParaRPr sz="2220"/>
          </a:p>
          <a:p>
            <a:pPr indent="0" lvl="0" marL="0" rtl="0" algn="ctr">
              <a:lnSpc>
                <a:spcPct val="70000"/>
              </a:lnSpc>
              <a:spcBef>
                <a:spcPts val="1000"/>
              </a:spcBef>
              <a:spcAft>
                <a:spcPts val="0"/>
              </a:spcAft>
              <a:buClr>
                <a:schemeClr val="dk1"/>
              </a:buClr>
              <a:buSzPts val="2220"/>
              <a:buNone/>
            </a:pPr>
            <a:r>
              <a:rPr lang="en-US" sz="2220" u="sng"/>
              <a:t>You will need to </a:t>
            </a:r>
            <a:r>
              <a:rPr b="1" lang="en-US" sz="2590" u="sng">
                <a:solidFill>
                  <a:srgbClr val="FF0000"/>
                </a:solidFill>
              </a:rPr>
              <a:t>STOP  </a:t>
            </a:r>
            <a:r>
              <a:rPr lang="en-US" sz="2220" u="sng"/>
              <a:t>and do some timed activities during the lesson</a:t>
            </a:r>
            <a:r>
              <a:rPr lang="en-US" sz="2220"/>
              <a:t>.</a:t>
            </a:r>
            <a:endParaRPr sz="2220"/>
          </a:p>
        </p:txBody>
      </p:sp>
      <p:sp>
        <p:nvSpPr>
          <p:cNvPr id="86" name="Google Shape;86;p1"/>
          <p:cNvSpPr txBox="1"/>
          <p:nvPr/>
        </p:nvSpPr>
        <p:spPr>
          <a:xfrm>
            <a:off x="318655" y="193964"/>
            <a:ext cx="115824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0" i="1" lang="en-US" sz="1800" u="none" cap="none" strike="noStrike">
                <a:solidFill>
                  <a:schemeClr val="dk1"/>
                </a:solidFill>
                <a:latin typeface="Calibri"/>
                <a:ea typeface="Calibri"/>
                <a:cs typeface="Calibri"/>
                <a:sym typeface="Calibri"/>
              </a:rPr>
              <a:t>This is lesson 2 and is developing key question 3 from ‘Changes in Health and Medicine’ – Unit 3 – WJEC GCSE</a:t>
            </a:r>
            <a:endParaRPr b="0" i="1" sz="1800" u="none" cap="none" strike="noStrike">
              <a:solidFill>
                <a:schemeClr val="dk1"/>
              </a:solidFill>
              <a:latin typeface="Calibri"/>
              <a:ea typeface="Calibri"/>
              <a:cs typeface="Calibri"/>
              <a:sym typeface="Calibri"/>
            </a:endParaRPr>
          </a:p>
        </p:txBody>
      </p:sp>
      <p:pic>
        <p:nvPicPr>
          <p:cNvPr id="87" name="Google Shape;87;p1"/>
          <p:cNvPicPr preferRelativeResize="0"/>
          <p:nvPr/>
        </p:nvPicPr>
        <p:blipFill rotWithShape="1">
          <a:blip r:embed="rId3">
            <a:alphaModFix/>
          </a:blip>
          <a:srcRect b="0" l="19698" r="18180" t="2639"/>
          <a:stretch/>
        </p:blipFill>
        <p:spPr>
          <a:xfrm>
            <a:off x="10300854" y="5765320"/>
            <a:ext cx="734291" cy="699280"/>
          </a:xfrm>
          <a:prstGeom prst="rect">
            <a:avLst/>
          </a:prstGeom>
          <a:noFill/>
          <a:ln>
            <a:noFill/>
          </a:ln>
        </p:spPr>
      </p:pic>
      <p:pic>
        <p:nvPicPr>
          <p:cNvPr id="88" name="Google Shape;88;p1"/>
          <p:cNvPicPr preferRelativeResize="0"/>
          <p:nvPr/>
        </p:nvPicPr>
        <p:blipFill rotWithShape="1">
          <a:blip r:embed="rId4">
            <a:alphaModFix/>
          </a:blip>
          <a:srcRect b="0" l="0" r="0" t="0"/>
          <a:stretch/>
        </p:blipFill>
        <p:spPr>
          <a:xfrm>
            <a:off x="1155160" y="5765320"/>
            <a:ext cx="737680" cy="7011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 name="Shape 92"/>
        <p:cNvGrpSpPr/>
        <p:nvPr/>
      </p:nvGrpSpPr>
      <p:grpSpPr>
        <a:xfrm>
          <a:off x="0" y="0"/>
          <a:ext cx="0" cy="0"/>
          <a:chOff x="0" y="0"/>
          <a:chExt cx="0" cy="0"/>
        </a:xfrm>
      </p:grpSpPr>
      <p:sp>
        <p:nvSpPr>
          <p:cNvPr id="93" name="Google Shape;93;p2"/>
          <p:cNvSpPr txBox="1"/>
          <p:nvPr>
            <p:ph type="title"/>
          </p:nvPr>
        </p:nvSpPr>
        <p:spPr>
          <a:xfrm>
            <a:off x="838200" y="365125"/>
            <a:ext cx="3900055" cy="1325563"/>
          </a:xfrm>
          <a:prstGeom prst="rect">
            <a:avLst/>
          </a:prstGeom>
          <a:solidFill>
            <a:srgbClr val="DDEAF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860"/>
              <a:buFont typeface="Calibri"/>
              <a:buNone/>
            </a:pPr>
            <a:r>
              <a:rPr b="1" lang="en-US" sz="4860" u="sng"/>
              <a:t>Test your knowledge</a:t>
            </a:r>
            <a:endParaRPr b="1" sz="4860" u="sng"/>
          </a:p>
        </p:txBody>
      </p:sp>
      <p:sp>
        <p:nvSpPr>
          <p:cNvPr id="94" name="Google Shape;94;p2"/>
          <p:cNvSpPr txBox="1"/>
          <p:nvPr>
            <p:ph idx="1" type="body"/>
          </p:nvPr>
        </p:nvSpPr>
        <p:spPr>
          <a:xfrm>
            <a:off x="838200" y="1996341"/>
            <a:ext cx="10515600" cy="4180622"/>
          </a:xfrm>
          <a:prstGeom prst="rect">
            <a:avLst/>
          </a:prstGeom>
          <a:solidFill>
            <a:srgbClr val="92D050"/>
          </a:solidFill>
          <a:ln>
            <a:noFill/>
          </a:ln>
        </p:spPr>
        <p:txBody>
          <a:bodyPr anchorCtr="0" anchor="t" bIns="45700" lIns="91425" spcFirstLastPara="1" rIns="91425" wrap="square" tIns="45700">
            <a:normAutofit/>
          </a:bodyPr>
          <a:lstStyle/>
          <a:p>
            <a:pPr indent="-514350" lvl="0" marL="514350" rtl="0" algn="l">
              <a:lnSpc>
                <a:spcPct val="90000"/>
              </a:lnSpc>
              <a:spcBef>
                <a:spcPts val="0"/>
              </a:spcBef>
              <a:spcAft>
                <a:spcPts val="0"/>
              </a:spcAft>
              <a:buClr>
                <a:schemeClr val="dk1"/>
              </a:buClr>
              <a:buSzPts val="2800"/>
              <a:buFont typeface="Calibri"/>
              <a:buAutoNum type="arabicPeriod"/>
            </a:pPr>
            <a:r>
              <a:rPr lang="en-US"/>
              <a:t>How did the church help in the treatment of illness in medieval times?</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US"/>
              <a:t>List 4 jobs a barber surgeon might have done.</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US"/>
              <a:t>How might a physician or barber surgeon have used urine?</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US"/>
              <a:t>What did the Dynion Hysbys do?</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US"/>
              <a:t>How did ‘holy wells’ work?</a:t>
            </a:r>
            <a:endParaRPr/>
          </a:p>
          <a:p>
            <a:pPr indent="-514350" lvl="0" marL="514350" rtl="0" algn="l">
              <a:lnSpc>
                <a:spcPct val="90000"/>
              </a:lnSpc>
              <a:spcBef>
                <a:spcPts val="1000"/>
              </a:spcBef>
              <a:spcAft>
                <a:spcPts val="0"/>
              </a:spcAft>
              <a:buClr>
                <a:schemeClr val="dk1"/>
              </a:buClr>
              <a:buSzPts val="2800"/>
              <a:buFont typeface="Calibri"/>
              <a:buAutoNum type="arabicPeriod"/>
            </a:pPr>
            <a:r>
              <a:rPr lang="en-US"/>
              <a:t>Give an example of a curative well in Wales.</a:t>
            </a:r>
            <a:endParaRPr/>
          </a:p>
          <a:p>
            <a:pPr indent="-336550" lvl="0" marL="514350" rtl="0" algn="l">
              <a:lnSpc>
                <a:spcPct val="90000"/>
              </a:lnSpc>
              <a:spcBef>
                <a:spcPts val="1000"/>
              </a:spcBef>
              <a:spcAft>
                <a:spcPts val="0"/>
              </a:spcAft>
              <a:buClr>
                <a:schemeClr val="dk1"/>
              </a:buClr>
              <a:buSzPts val="2800"/>
              <a:buFont typeface="Calibri"/>
              <a:buNone/>
            </a:pPr>
            <a:r>
              <a:t/>
            </a:r>
            <a:endParaRPr/>
          </a:p>
        </p:txBody>
      </p:sp>
      <p:sp>
        <p:nvSpPr>
          <p:cNvPr id="95" name="Google Shape;95;p2"/>
          <p:cNvSpPr txBox="1"/>
          <p:nvPr/>
        </p:nvSpPr>
        <p:spPr>
          <a:xfrm>
            <a:off x="5001491" y="181520"/>
            <a:ext cx="6705600" cy="1692771"/>
          </a:xfrm>
          <a:prstGeom prst="rect">
            <a:avLst/>
          </a:prstGeom>
          <a:solidFill>
            <a:schemeClr val="lt2"/>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i="0" lang="en-US" sz="2800" u="none" cap="none" strike="noStrike">
                <a:solidFill>
                  <a:srgbClr val="FF0000"/>
                </a:solidFill>
                <a:latin typeface="Calibri"/>
                <a:ea typeface="Calibri"/>
                <a:cs typeface="Calibri"/>
                <a:sym typeface="Calibri"/>
              </a:rPr>
              <a:t>DO THIS NOW….PAUSE THE VIDEO</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p>
            <a:pPr indent="0" lvl="0" marL="0" marR="0" rtl="0" algn="l">
              <a:spcBef>
                <a:spcPts val="0"/>
              </a:spcBef>
              <a:spcAft>
                <a:spcPts val="0"/>
              </a:spcAft>
              <a:buNone/>
            </a:pPr>
            <a:r>
              <a:rPr lang="en-US" sz="2000">
                <a:solidFill>
                  <a:schemeClr val="dk1"/>
                </a:solidFill>
                <a:latin typeface="Calibri"/>
                <a:ea typeface="Calibri"/>
                <a:cs typeface="Calibri"/>
                <a:sym typeface="Calibri"/>
              </a:rPr>
              <a:t>Write down the answer to each of the following questions. Answers are on the next slide.</a:t>
            </a:r>
            <a:endParaRPr/>
          </a:p>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96" name="Google Shape;96;p2"/>
          <p:cNvPicPr preferRelativeResize="0"/>
          <p:nvPr/>
        </p:nvPicPr>
        <p:blipFill rotWithShape="1">
          <a:blip r:embed="rId3">
            <a:alphaModFix/>
          </a:blip>
          <a:srcRect b="0" l="0" r="0" t="0"/>
          <a:stretch/>
        </p:blipFill>
        <p:spPr>
          <a:xfrm>
            <a:off x="10529454" y="5209309"/>
            <a:ext cx="1648691" cy="1648691"/>
          </a:xfrm>
          <a:prstGeom prst="rect">
            <a:avLst/>
          </a:prstGeom>
          <a:noFill/>
          <a:ln>
            <a:noFill/>
          </a:ln>
        </p:spPr>
      </p:pic>
      <p:pic>
        <p:nvPicPr>
          <p:cNvPr id="97" name="Google Shape;97;p2"/>
          <p:cNvPicPr preferRelativeResize="0"/>
          <p:nvPr/>
        </p:nvPicPr>
        <p:blipFill rotWithShape="1">
          <a:blip r:embed="rId4">
            <a:alphaModFix/>
          </a:blip>
          <a:srcRect b="0" l="15659" r="14667" t="0"/>
          <a:stretch/>
        </p:blipFill>
        <p:spPr>
          <a:xfrm>
            <a:off x="11125199" y="175139"/>
            <a:ext cx="1052946" cy="918296"/>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 name="Shape 101"/>
        <p:cNvGrpSpPr/>
        <p:nvPr/>
      </p:nvGrpSpPr>
      <p:grpSpPr>
        <a:xfrm>
          <a:off x="0" y="0"/>
          <a:ext cx="0" cy="0"/>
          <a:chOff x="0" y="0"/>
          <a:chExt cx="0" cy="0"/>
        </a:xfrm>
      </p:grpSpPr>
      <p:sp>
        <p:nvSpPr>
          <p:cNvPr id="102" name="Google Shape;102;p3"/>
          <p:cNvSpPr txBox="1"/>
          <p:nvPr>
            <p:ph type="title"/>
          </p:nvPr>
        </p:nvSpPr>
        <p:spPr>
          <a:xfrm>
            <a:off x="838200" y="365125"/>
            <a:ext cx="4297507" cy="1325563"/>
          </a:xfrm>
          <a:prstGeom prst="rect">
            <a:avLst/>
          </a:prstGeom>
          <a:solidFill>
            <a:srgbClr val="DDEAF6"/>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320"/>
              <a:buFont typeface="Calibri"/>
              <a:buNone/>
            </a:pPr>
            <a:r>
              <a:rPr b="1" lang="en-US" sz="4320" u="sng"/>
              <a:t>Test your knowledge</a:t>
            </a:r>
            <a:endParaRPr b="1" sz="4320" u="sng"/>
          </a:p>
        </p:txBody>
      </p:sp>
      <p:sp>
        <p:nvSpPr>
          <p:cNvPr id="103" name="Google Shape;103;p3"/>
          <p:cNvSpPr txBox="1"/>
          <p:nvPr>
            <p:ph idx="1" type="body"/>
          </p:nvPr>
        </p:nvSpPr>
        <p:spPr>
          <a:xfrm>
            <a:off x="838200" y="1825625"/>
            <a:ext cx="5181600" cy="4351338"/>
          </a:xfrm>
          <a:prstGeom prst="rect">
            <a:avLst/>
          </a:prstGeom>
          <a:solidFill>
            <a:srgbClr val="92D050"/>
          </a:solidFill>
          <a:ln>
            <a:noFill/>
          </a:ln>
        </p:spPr>
        <p:txBody>
          <a:bodyPr anchorCtr="0" anchor="t" bIns="45700" lIns="91425" spcFirstLastPara="1" rIns="91425" wrap="square" tIns="45700">
            <a:normAutofit/>
          </a:bodyPr>
          <a:lstStyle/>
          <a:p>
            <a:pPr indent="-514350" lvl="0" marL="514350" rtl="0" algn="l">
              <a:lnSpc>
                <a:spcPct val="70000"/>
              </a:lnSpc>
              <a:spcBef>
                <a:spcPts val="0"/>
              </a:spcBef>
              <a:spcAft>
                <a:spcPts val="0"/>
              </a:spcAft>
              <a:buClr>
                <a:schemeClr val="dk1"/>
              </a:buClr>
              <a:buSzPts val="2590"/>
              <a:buFont typeface="Calibri"/>
              <a:buAutoNum type="arabicPeriod"/>
            </a:pPr>
            <a:r>
              <a:rPr lang="en-US" sz="2590"/>
              <a:t>How did the church help in the treatment of illness in medieval times?</a:t>
            </a:r>
            <a:endParaRPr/>
          </a:p>
          <a:p>
            <a:pPr indent="-514350" lvl="0" marL="514350" rtl="0" algn="l">
              <a:lnSpc>
                <a:spcPct val="70000"/>
              </a:lnSpc>
              <a:spcBef>
                <a:spcPts val="1000"/>
              </a:spcBef>
              <a:spcAft>
                <a:spcPts val="0"/>
              </a:spcAft>
              <a:buClr>
                <a:schemeClr val="dk1"/>
              </a:buClr>
              <a:buSzPts val="2590"/>
              <a:buFont typeface="Calibri"/>
              <a:buAutoNum type="arabicPeriod"/>
            </a:pPr>
            <a:r>
              <a:rPr lang="en-US" sz="2590"/>
              <a:t>List 4 jobs a barber surgeon might do.</a:t>
            </a:r>
            <a:endParaRPr/>
          </a:p>
          <a:p>
            <a:pPr indent="-514350" lvl="0" marL="514350" rtl="0" algn="l">
              <a:lnSpc>
                <a:spcPct val="70000"/>
              </a:lnSpc>
              <a:spcBef>
                <a:spcPts val="1000"/>
              </a:spcBef>
              <a:spcAft>
                <a:spcPts val="0"/>
              </a:spcAft>
              <a:buClr>
                <a:schemeClr val="dk1"/>
              </a:buClr>
              <a:buSzPts val="2590"/>
              <a:buFont typeface="Calibri"/>
              <a:buAutoNum type="arabicPeriod"/>
            </a:pPr>
            <a:r>
              <a:rPr lang="en-US" sz="2590"/>
              <a:t>How might a physician or barber surgeon use urine?</a:t>
            </a:r>
            <a:endParaRPr/>
          </a:p>
          <a:p>
            <a:pPr indent="-514350" lvl="0" marL="514350" rtl="0" algn="l">
              <a:lnSpc>
                <a:spcPct val="70000"/>
              </a:lnSpc>
              <a:spcBef>
                <a:spcPts val="1000"/>
              </a:spcBef>
              <a:spcAft>
                <a:spcPts val="0"/>
              </a:spcAft>
              <a:buClr>
                <a:schemeClr val="dk1"/>
              </a:buClr>
              <a:buSzPts val="2590"/>
              <a:buFont typeface="Calibri"/>
              <a:buAutoNum type="arabicPeriod"/>
            </a:pPr>
            <a:r>
              <a:rPr lang="en-US" sz="2590"/>
              <a:t>What did the Dynion Hysbys do?</a:t>
            </a:r>
            <a:endParaRPr/>
          </a:p>
          <a:p>
            <a:pPr indent="-514350" lvl="0" marL="514350" rtl="0" algn="l">
              <a:lnSpc>
                <a:spcPct val="70000"/>
              </a:lnSpc>
              <a:spcBef>
                <a:spcPts val="1000"/>
              </a:spcBef>
              <a:spcAft>
                <a:spcPts val="0"/>
              </a:spcAft>
              <a:buClr>
                <a:schemeClr val="dk1"/>
              </a:buClr>
              <a:buSzPts val="2590"/>
              <a:buFont typeface="Calibri"/>
              <a:buAutoNum type="arabicPeriod"/>
            </a:pPr>
            <a:r>
              <a:rPr lang="en-US" sz="2590"/>
              <a:t>How did ‘holy wells’ work?</a:t>
            </a:r>
            <a:endParaRPr/>
          </a:p>
          <a:p>
            <a:pPr indent="-514350" lvl="0" marL="514350" rtl="0" algn="l">
              <a:lnSpc>
                <a:spcPct val="70000"/>
              </a:lnSpc>
              <a:spcBef>
                <a:spcPts val="1000"/>
              </a:spcBef>
              <a:spcAft>
                <a:spcPts val="0"/>
              </a:spcAft>
              <a:buClr>
                <a:schemeClr val="dk1"/>
              </a:buClr>
              <a:buSzPts val="2590"/>
              <a:buFont typeface="Calibri"/>
              <a:buAutoNum type="arabicPeriod"/>
            </a:pPr>
            <a:r>
              <a:rPr lang="en-US" sz="2590"/>
              <a:t>Give an example of a curative well in Wales.</a:t>
            </a:r>
            <a:endParaRPr/>
          </a:p>
          <a:p>
            <a:pPr indent="-349885" lvl="0" marL="514350" rtl="0" algn="l">
              <a:lnSpc>
                <a:spcPct val="70000"/>
              </a:lnSpc>
              <a:spcBef>
                <a:spcPts val="1000"/>
              </a:spcBef>
              <a:spcAft>
                <a:spcPts val="0"/>
              </a:spcAft>
              <a:buClr>
                <a:schemeClr val="dk1"/>
              </a:buClr>
              <a:buSzPts val="2590"/>
              <a:buFont typeface="Calibri"/>
              <a:buNone/>
            </a:pPr>
            <a:r>
              <a:t/>
            </a:r>
            <a:endParaRPr sz="2590"/>
          </a:p>
        </p:txBody>
      </p:sp>
      <p:sp>
        <p:nvSpPr>
          <p:cNvPr id="104" name="Google Shape;104;p3"/>
          <p:cNvSpPr txBox="1"/>
          <p:nvPr>
            <p:ph idx="2" type="body"/>
          </p:nvPr>
        </p:nvSpPr>
        <p:spPr>
          <a:xfrm>
            <a:off x="6172200" y="1825625"/>
            <a:ext cx="5181600" cy="4351338"/>
          </a:xfrm>
          <a:prstGeom prst="rect">
            <a:avLst/>
          </a:prstGeom>
          <a:solidFill>
            <a:srgbClr val="DDEAF6"/>
          </a:solidFill>
          <a:ln>
            <a:noFill/>
          </a:ln>
        </p:spPr>
        <p:txBody>
          <a:bodyPr anchorCtr="0" anchor="t" bIns="45700" lIns="91425" spcFirstLastPara="1" rIns="91425" wrap="square" tIns="45700">
            <a:normAutofit/>
          </a:bodyPr>
          <a:lstStyle/>
          <a:p>
            <a:pPr indent="-514350" lvl="0" marL="514350" rtl="0" algn="l">
              <a:lnSpc>
                <a:spcPct val="70000"/>
              </a:lnSpc>
              <a:spcBef>
                <a:spcPts val="0"/>
              </a:spcBef>
              <a:spcAft>
                <a:spcPts val="0"/>
              </a:spcAft>
              <a:buClr>
                <a:schemeClr val="dk1"/>
              </a:buClr>
              <a:buSzPts val="2590"/>
              <a:buFont typeface="Calibri"/>
              <a:buAutoNum type="arabicPeriod"/>
            </a:pPr>
            <a:r>
              <a:rPr lang="en-US" sz="2590"/>
              <a:t>Monasteries had infirmaries. Some monks had knowledge of herbal treatments. People went to wells, prayed to saints and went on pilgrimages.</a:t>
            </a:r>
            <a:endParaRPr/>
          </a:p>
          <a:p>
            <a:pPr indent="-514350" lvl="0" marL="514350" rtl="0" algn="l">
              <a:lnSpc>
                <a:spcPct val="70000"/>
              </a:lnSpc>
              <a:spcBef>
                <a:spcPts val="1000"/>
              </a:spcBef>
              <a:spcAft>
                <a:spcPts val="0"/>
              </a:spcAft>
              <a:buClr>
                <a:schemeClr val="dk1"/>
              </a:buClr>
              <a:buSzPts val="2590"/>
              <a:buFont typeface="Calibri"/>
              <a:buAutoNum type="arabicPeriod"/>
            </a:pPr>
            <a:r>
              <a:rPr lang="en-US" sz="2590"/>
              <a:t>Cut hair, pull teeth, amputate a limb, blood-letting, enema.</a:t>
            </a:r>
            <a:endParaRPr/>
          </a:p>
          <a:p>
            <a:pPr indent="-514350" lvl="0" marL="514350" rtl="0" algn="l">
              <a:lnSpc>
                <a:spcPct val="70000"/>
              </a:lnSpc>
              <a:spcBef>
                <a:spcPts val="1000"/>
              </a:spcBef>
              <a:spcAft>
                <a:spcPts val="0"/>
              </a:spcAft>
              <a:buClr>
                <a:schemeClr val="dk1"/>
              </a:buClr>
              <a:buSzPts val="2590"/>
              <a:buFont typeface="Calibri"/>
              <a:buAutoNum type="arabicPeriod"/>
            </a:pPr>
            <a:r>
              <a:rPr lang="en-US" sz="2590"/>
              <a:t>Study the colour, sniff it, taste it.</a:t>
            </a:r>
            <a:endParaRPr/>
          </a:p>
          <a:p>
            <a:pPr indent="-514350" lvl="0" marL="514350" rtl="0" algn="l">
              <a:lnSpc>
                <a:spcPct val="70000"/>
              </a:lnSpc>
              <a:spcBef>
                <a:spcPts val="1000"/>
              </a:spcBef>
              <a:spcAft>
                <a:spcPts val="0"/>
              </a:spcAft>
              <a:buClr>
                <a:schemeClr val="dk1"/>
              </a:buClr>
              <a:buSzPts val="2590"/>
              <a:buFont typeface="Calibri"/>
              <a:buAutoNum type="arabicPeriod"/>
            </a:pPr>
            <a:r>
              <a:rPr lang="en-US" sz="2590"/>
              <a:t>Broke witch spells.</a:t>
            </a:r>
            <a:endParaRPr/>
          </a:p>
          <a:p>
            <a:pPr indent="-514350" lvl="0" marL="514350" rtl="0" algn="l">
              <a:lnSpc>
                <a:spcPct val="70000"/>
              </a:lnSpc>
              <a:spcBef>
                <a:spcPts val="1000"/>
              </a:spcBef>
              <a:spcAft>
                <a:spcPts val="0"/>
              </a:spcAft>
              <a:buClr>
                <a:schemeClr val="dk1"/>
              </a:buClr>
              <a:buSzPts val="2590"/>
              <a:buFont typeface="Calibri"/>
              <a:buAutoNum type="arabicPeriod"/>
            </a:pPr>
            <a:r>
              <a:rPr lang="en-US" sz="2590"/>
              <a:t>Drinking or bathing in the water would cure you.</a:t>
            </a:r>
            <a:endParaRPr/>
          </a:p>
          <a:p>
            <a:pPr indent="-514350" lvl="0" marL="514350" rtl="0" algn="l">
              <a:lnSpc>
                <a:spcPct val="70000"/>
              </a:lnSpc>
              <a:spcBef>
                <a:spcPts val="1000"/>
              </a:spcBef>
              <a:spcAft>
                <a:spcPts val="0"/>
              </a:spcAft>
              <a:buClr>
                <a:schemeClr val="dk1"/>
              </a:buClr>
              <a:buSzPts val="2590"/>
              <a:buFont typeface="Calibri"/>
              <a:buAutoNum type="arabicPeriod"/>
            </a:pPr>
            <a:r>
              <a:rPr lang="en-US" sz="2590"/>
              <a:t>St Winifred’s Well.</a:t>
            </a:r>
            <a:endParaRPr sz="2590"/>
          </a:p>
        </p:txBody>
      </p:sp>
      <p:sp>
        <p:nvSpPr>
          <p:cNvPr id="105" name="Google Shape;105;p3"/>
          <p:cNvSpPr txBox="1"/>
          <p:nvPr/>
        </p:nvSpPr>
        <p:spPr>
          <a:xfrm>
            <a:off x="7342909" y="365125"/>
            <a:ext cx="4010892" cy="92333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1800">
                <a:solidFill>
                  <a:schemeClr val="dk1"/>
                </a:solidFill>
                <a:latin typeface="Calibri"/>
                <a:ea typeface="Calibri"/>
                <a:cs typeface="Calibri"/>
                <a:sym typeface="Calibri"/>
              </a:rPr>
              <a:t>Correct your answers… were your reasons accurate? Do you need to look back over previous lessons?</a:t>
            </a:r>
            <a:endParaRPr i="1" sz="1800">
              <a:solidFill>
                <a:schemeClr val="dk1"/>
              </a:solidFill>
              <a:latin typeface="Calibri"/>
              <a:ea typeface="Calibri"/>
              <a:cs typeface="Calibri"/>
              <a:sym typeface="Calibri"/>
            </a:endParaRPr>
          </a:p>
        </p:txBody>
      </p:sp>
      <p:pic>
        <p:nvPicPr>
          <p:cNvPr id="106" name="Google Shape;106;p3"/>
          <p:cNvPicPr preferRelativeResize="0"/>
          <p:nvPr/>
        </p:nvPicPr>
        <p:blipFill rotWithShape="1">
          <a:blip r:embed="rId3">
            <a:alphaModFix/>
          </a:blip>
          <a:srcRect b="0" l="0" r="0" t="0"/>
          <a:stretch/>
        </p:blipFill>
        <p:spPr>
          <a:xfrm>
            <a:off x="5135707" y="162293"/>
            <a:ext cx="2207202" cy="159586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 name="Shape 110"/>
        <p:cNvGrpSpPr/>
        <p:nvPr/>
      </p:nvGrpSpPr>
      <p:grpSpPr>
        <a:xfrm>
          <a:off x="0" y="0"/>
          <a:ext cx="0" cy="0"/>
          <a:chOff x="0" y="0"/>
          <a:chExt cx="0" cy="0"/>
        </a:xfrm>
      </p:grpSpPr>
      <p:sp>
        <p:nvSpPr>
          <p:cNvPr id="111" name="Google Shape;111;p4"/>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During this lesson, we will…</a:t>
            </a:r>
            <a:endParaRPr/>
          </a:p>
        </p:txBody>
      </p:sp>
      <p:sp>
        <p:nvSpPr>
          <p:cNvPr id="112" name="Google Shape;112;p4"/>
          <p:cNvSpPr txBox="1"/>
          <p:nvPr>
            <p:ph idx="1" type="body"/>
          </p:nvPr>
        </p:nvSpPr>
        <p:spPr>
          <a:xfrm>
            <a:off x="838200" y="1825625"/>
            <a:ext cx="10515600" cy="2607830"/>
          </a:xfrm>
          <a:prstGeom prst="rect">
            <a:avLst/>
          </a:prstGeom>
          <a:solidFill>
            <a:srgbClr val="BBD6EE"/>
          </a:solidFill>
          <a:ln>
            <a:noFill/>
          </a:ln>
        </p:spPr>
        <p:txBody>
          <a:bodyPr anchorCtr="0" anchor="t" bIns="45700" lIns="91425" spcFirstLastPara="1" rIns="91425" wrap="square" tIns="45700">
            <a:normAutofit/>
          </a:bodyPr>
          <a:lstStyle/>
          <a:p>
            <a:pPr indent="0" lvl="0" marL="0" rtl="0" algn="l">
              <a:lnSpc>
                <a:spcPct val="80000"/>
              </a:lnSpc>
              <a:spcBef>
                <a:spcPts val="0"/>
              </a:spcBef>
              <a:spcAft>
                <a:spcPts val="0"/>
              </a:spcAft>
              <a:buClr>
                <a:schemeClr val="dk1"/>
              </a:buClr>
              <a:buSzPts val="2800"/>
              <a:buNone/>
            </a:pPr>
            <a:r>
              <a:t/>
            </a:r>
            <a:endParaRPr/>
          </a:p>
          <a:p>
            <a:pPr indent="-228600" lvl="0" marL="228600" rtl="0" algn="l">
              <a:lnSpc>
                <a:spcPct val="80000"/>
              </a:lnSpc>
              <a:spcBef>
                <a:spcPts val="1000"/>
              </a:spcBef>
              <a:spcAft>
                <a:spcPts val="0"/>
              </a:spcAft>
              <a:buClr>
                <a:schemeClr val="dk1"/>
              </a:buClr>
              <a:buSzPts val="2800"/>
              <a:buChar char="•"/>
            </a:pPr>
            <a:r>
              <a:rPr lang="en-US"/>
              <a:t>Describe the development of anaesthetics.</a:t>
            </a:r>
            <a:endParaRPr/>
          </a:p>
          <a:p>
            <a:pPr indent="-228600" lvl="0" marL="228600" rtl="0" algn="l">
              <a:lnSpc>
                <a:spcPct val="80000"/>
              </a:lnSpc>
              <a:spcBef>
                <a:spcPts val="1000"/>
              </a:spcBef>
              <a:spcAft>
                <a:spcPts val="0"/>
              </a:spcAft>
              <a:buClr>
                <a:schemeClr val="dk1"/>
              </a:buClr>
              <a:buSzPts val="2800"/>
              <a:buChar char="•"/>
            </a:pPr>
            <a:r>
              <a:rPr lang="en-US"/>
              <a:t>Question the effectiveness of anaesthetics in the treatment of illness in the 19</a:t>
            </a:r>
            <a:r>
              <a:rPr baseline="30000" lang="en-US"/>
              <a:t>th</a:t>
            </a:r>
            <a:r>
              <a:rPr lang="en-US"/>
              <a:t> century.</a:t>
            </a:r>
            <a:endParaRPr/>
          </a:p>
          <a:p>
            <a:pPr indent="-228600" lvl="0" marL="228600" rtl="0" algn="l">
              <a:lnSpc>
                <a:spcPct val="80000"/>
              </a:lnSpc>
              <a:spcBef>
                <a:spcPts val="1000"/>
              </a:spcBef>
              <a:spcAft>
                <a:spcPts val="0"/>
              </a:spcAft>
              <a:buClr>
                <a:schemeClr val="dk1"/>
              </a:buClr>
              <a:buSzPts val="2800"/>
              <a:buChar char="•"/>
            </a:pPr>
            <a:r>
              <a:rPr lang="en-US"/>
              <a:t>Consider the importance of antiseptics at the point of discovery and in 2020.</a:t>
            </a:r>
            <a:endParaRPr/>
          </a:p>
          <a:p>
            <a:pPr indent="-50800" lvl="0" marL="228600" rtl="0" algn="l">
              <a:lnSpc>
                <a:spcPct val="80000"/>
              </a:lnSpc>
              <a:spcBef>
                <a:spcPts val="1000"/>
              </a:spcBef>
              <a:spcAft>
                <a:spcPts val="0"/>
              </a:spcAft>
              <a:buClr>
                <a:schemeClr val="dk1"/>
              </a:buClr>
              <a:buSzPts val="2800"/>
              <a:buNone/>
            </a:pPr>
            <a:r>
              <a:t/>
            </a:r>
            <a:endParaRPr/>
          </a:p>
        </p:txBody>
      </p:sp>
      <p:sp>
        <p:nvSpPr>
          <p:cNvPr id="113" name="Google Shape;113;p4"/>
          <p:cNvSpPr txBox="1"/>
          <p:nvPr/>
        </p:nvSpPr>
        <p:spPr>
          <a:xfrm>
            <a:off x="838200" y="4904509"/>
            <a:ext cx="10515600" cy="523220"/>
          </a:xfrm>
          <a:prstGeom prst="rect">
            <a:avLst/>
          </a:prstGeom>
          <a:solidFill>
            <a:srgbClr val="BBD6EE"/>
          </a:solid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2800">
                <a:solidFill>
                  <a:schemeClr val="dk1"/>
                </a:solidFill>
                <a:latin typeface="Calibri"/>
                <a:ea typeface="Calibri"/>
                <a:cs typeface="Calibri"/>
                <a:sym typeface="Calibri"/>
              </a:rPr>
              <a:t>We will finish this lesson with 2 exam questions</a:t>
            </a:r>
            <a:r>
              <a:rPr lang="en-US" sz="180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5"/>
          <p:cNvSpPr txBox="1"/>
          <p:nvPr>
            <p:ph type="title"/>
          </p:nvPr>
        </p:nvSpPr>
        <p:spPr>
          <a:xfrm>
            <a:off x="838200" y="365125"/>
            <a:ext cx="10515600" cy="1325563"/>
          </a:xfrm>
          <a:prstGeom prst="rect">
            <a:avLst/>
          </a:prstGeom>
          <a:solidFill>
            <a:srgbClr val="BBD6EE"/>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Describe the development and use of anaesthetics in the 19</a:t>
            </a:r>
            <a:r>
              <a:rPr baseline="30000" lang="en-US"/>
              <a:t>th</a:t>
            </a:r>
            <a:r>
              <a:rPr lang="en-US"/>
              <a:t> century.</a:t>
            </a:r>
            <a:endParaRPr/>
          </a:p>
        </p:txBody>
      </p:sp>
      <p:sp>
        <p:nvSpPr>
          <p:cNvPr id="119" name="Google Shape;119;p5"/>
          <p:cNvSpPr txBox="1"/>
          <p:nvPr>
            <p:ph idx="1" type="body"/>
          </p:nvPr>
        </p:nvSpPr>
        <p:spPr>
          <a:xfrm>
            <a:off x="838200" y="1825625"/>
            <a:ext cx="5181600" cy="4351338"/>
          </a:xfrm>
          <a:prstGeom prst="rect">
            <a:avLst/>
          </a:prstGeom>
          <a:solidFill>
            <a:srgbClr val="FFC00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u="sng"/>
              <a:t>Surgery meant pain</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400"/>
              <a:buChar char="•"/>
            </a:pPr>
            <a:r>
              <a:rPr lang="en-US" sz="2400"/>
              <a:t>Patients were restrained</a:t>
            </a:r>
            <a:endParaRPr/>
          </a:p>
          <a:p>
            <a:pPr indent="-228600" lvl="0" marL="228600" rtl="0" algn="l">
              <a:lnSpc>
                <a:spcPct val="90000"/>
              </a:lnSpc>
              <a:spcBef>
                <a:spcPts val="1000"/>
              </a:spcBef>
              <a:spcAft>
                <a:spcPts val="0"/>
              </a:spcAft>
              <a:buClr>
                <a:schemeClr val="dk1"/>
              </a:buClr>
              <a:buSzPts val="2400"/>
              <a:buChar char="•"/>
            </a:pPr>
            <a:r>
              <a:rPr lang="en-US" sz="2400"/>
              <a:t>Given alcohol or opium</a:t>
            </a:r>
            <a:endParaRPr/>
          </a:p>
          <a:p>
            <a:pPr indent="-228600" lvl="0" marL="228600" rtl="0" algn="l">
              <a:lnSpc>
                <a:spcPct val="90000"/>
              </a:lnSpc>
              <a:spcBef>
                <a:spcPts val="1000"/>
              </a:spcBef>
              <a:spcAft>
                <a:spcPts val="0"/>
              </a:spcAft>
              <a:buClr>
                <a:schemeClr val="dk1"/>
              </a:buClr>
              <a:buSzPts val="2400"/>
              <a:buChar char="•"/>
            </a:pPr>
            <a:r>
              <a:rPr lang="en-US" sz="2400"/>
              <a:t>Many died of shock</a:t>
            </a:r>
            <a:endParaRPr/>
          </a:p>
        </p:txBody>
      </p:sp>
      <p:sp>
        <p:nvSpPr>
          <p:cNvPr id="120" name="Google Shape;120;p5"/>
          <p:cNvSpPr txBox="1"/>
          <p:nvPr>
            <p:ph idx="2" type="body"/>
          </p:nvPr>
        </p:nvSpPr>
        <p:spPr>
          <a:xfrm>
            <a:off x="6172200" y="1825625"/>
            <a:ext cx="5181600" cy="4351338"/>
          </a:xfrm>
          <a:prstGeom prst="rect">
            <a:avLst/>
          </a:prstGeom>
          <a:solidFill>
            <a:srgbClr val="C4E0B2"/>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u="sng"/>
              <a:t>Nitrous oxide/laughing gas</a:t>
            </a:r>
            <a:endParaRPr/>
          </a:p>
          <a:p>
            <a:pPr indent="0" lvl="0" marL="0" rtl="0" algn="l">
              <a:lnSpc>
                <a:spcPct val="90000"/>
              </a:lnSpc>
              <a:spcBef>
                <a:spcPts val="1000"/>
              </a:spcBef>
              <a:spcAft>
                <a:spcPts val="0"/>
              </a:spcAft>
              <a:buClr>
                <a:schemeClr val="dk1"/>
              </a:buClr>
              <a:buSzPts val="2800"/>
              <a:buNone/>
            </a:pPr>
            <a:r>
              <a:t/>
            </a:r>
            <a:endParaRPr u="sng"/>
          </a:p>
          <a:p>
            <a:pPr indent="0" lvl="0" marL="0" rtl="0" algn="l">
              <a:lnSpc>
                <a:spcPct val="90000"/>
              </a:lnSpc>
              <a:spcBef>
                <a:spcPts val="1000"/>
              </a:spcBef>
              <a:spcAft>
                <a:spcPts val="0"/>
              </a:spcAft>
              <a:buClr>
                <a:schemeClr val="dk1"/>
              </a:buClr>
              <a:buSzPts val="2800"/>
              <a:buNone/>
            </a:pPr>
            <a:r>
              <a:t/>
            </a:r>
            <a:endParaRPr u="sng"/>
          </a:p>
          <a:p>
            <a:pPr indent="0" lvl="0" marL="0" rtl="0" algn="l">
              <a:lnSpc>
                <a:spcPct val="90000"/>
              </a:lnSpc>
              <a:spcBef>
                <a:spcPts val="1000"/>
              </a:spcBef>
              <a:spcAft>
                <a:spcPts val="0"/>
              </a:spcAft>
              <a:buClr>
                <a:schemeClr val="dk1"/>
              </a:buClr>
              <a:buSzPts val="2800"/>
              <a:buNone/>
            </a:pPr>
            <a:r>
              <a:t/>
            </a:r>
            <a:endParaRPr u="sng"/>
          </a:p>
          <a:p>
            <a:pPr indent="0" lvl="0" marL="0" rtl="0" algn="l">
              <a:lnSpc>
                <a:spcPct val="90000"/>
              </a:lnSpc>
              <a:spcBef>
                <a:spcPts val="1000"/>
              </a:spcBef>
              <a:spcAft>
                <a:spcPts val="0"/>
              </a:spcAft>
              <a:buClr>
                <a:schemeClr val="dk1"/>
              </a:buClr>
              <a:buSzPts val="2800"/>
              <a:buNone/>
            </a:pPr>
            <a:r>
              <a:t/>
            </a:r>
            <a:endParaRPr u="sng"/>
          </a:p>
          <a:p>
            <a:pPr indent="-228600" lvl="0" marL="228600" rtl="0" algn="l">
              <a:lnSpc>
                <a:spcPct val="90000"/>
              </a:lnSpc>
              <a:spcBef>
                <a:spcPts val="1000"/>
              </a:spcBef>
              <a:spcAft>
                <a:spcPts val="0"/>
              </a:spcAft>
              <a:buClr>
                <a:schemeClr val="dk1"/>
              </a:buClr>
              <a:buSzPts val="2400"/>
              <a:buChar char="•"/>
            </a:pPr>
            <a:r>
              <a:rPr lang="en-US" sz="2400"/>
              <a:t>Sir Humphrey Davy</a:t>
            </a:r>
            <a:endParaRPr/>
          </a:p>
          <a:p>
            <a:pPr indent="-228600" lvl="0" marL="228600" rtl="0" algn="l">
              <a:lnSpc>
                <a:spcPct val="90000"/>
              </a:lnSpc>
              <a:spcBef>
                <a:spcPts val="1000"/>
              </a:spcBef>
              <a:spcAft>
                <a:spcPts val="0"/>
              </a:spcAft>
              <a:buClr>
                <a:schemeClr val="dk1"/>
              </a:buClr>
              <a:buSzPts val="2400"/>
              <a:buChar char="•"/>
            </a:pPr>
            <a:r>
              <a:rPr lang="en-US" sz="2400"/>
              <a:t>Quick pain relief but too unstable for major surgery</a:t>
            </a:r>
            <a:endParaRPr sz="2400"/>
          </a:p>
        </p:txBody>
      </p:sp>
      <p:sp>
        <p:nvSpPr>
          <p:cNvPr descr="Agony without Ecstasy: Surgery before anesthesia | Huntington Theatre  Company" id="121" name="Google Shape;121;p5"/>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22" name="Google Shape;122;p5"/>
          <p:cNvPicPr preferRelativeResize="0"/>
          <p:nvPr/>
        </p:nvPicPr>
        <p:blipFill rotWithShape="1">
          <a:blip r:embed="rId3">
            <a:alphaModFix/>
          </a:blip>
          <a:srcRect b="0" l="0" r="0" t="0"/>
          <a:stretch/>
        </p:blipFill>
        <p:spPr>
          <a:xfrm>
            <a:off x="962025" y="2277269"/>
            <a:ext cx="3125066" cy="2034665"/>
          </a:xfrm>
          <a:prstGeom prst="rect">
            <a:avLst/>
          </a:prstGeom>
          <a:noFill/>
          <a:ln>
            <a:noFill/>
          </a:ln>
        </p:spPr>
      </p:pic>
      <p:sp>
        <p:nvSpPr>
          <p:cNvPr descr="Nitrous oxide: are you having a laugh? | Feature | RSC Education" id="123" name="Google Shape;123;p5"/>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24" name="Google Shape;124;p5"/>
          <p:cNvPicPr preferRelativeResize="0"/>
          <p:nvPr/>
        </p:nvPicPr>
        <p:blipFill rotWithShape="1">
          <a:blip r:embed="rId4">
            <a:alphaModFix/>
          </a:blip>
          <a:srcRect b="0" l="0" r="0" t="0"/>
          <a:stretch/>
        </p:blipFill>
        <p:spPr>
          <a:xfrm>
            <a:off x="6210300" y="2399251"/>
            <a:ext cx="2552700" cy="17907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6"/>
          <p:cNvSpPr txBox="1"/>
          <p:nvPr>
            <p:ph type="title"/>
          </p:nvPr>
        </p:nvSpPr>
        <p:spPr>
          <a:xfrm>
            <a:off x="838200" y="365125"/>
            <a:ext cx="10515600" cy="1325563"/>
          </a:xfrm>
          <a:prstGeom prst="rect">
            <a:avLst/>
          </a:prstGeom>
          <a:solidFill>
            <a:srgbClr val="BBD6EE"/>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Describe the development and use of anaesthetics in the 19</a:t>
            </a:r>
            <a:r>
              <a:rPr baseline="30000" lang="en-US"/>
              <a:t>th</a:t>
            </a:r>
            <a:r>
              <a:rPr lang="en-US"/>
              <a:t> century?</a:t>
            </a:r>
            <a:endParaRPr/>
          </a:p>
        </p:txBody>
      </p:sp>
      <p:sp>
        <p:nvSpPr>
          <p:cNvPr id="130" name="Google Shape;130;p6"/>
          <p:cNvSpPr txBox="1"/>
          <p:nvPr>
            <p:ph idx="1" type="body"/>
          </p:nvPr>
        </p:nvSpPr>
        <p:spPr>
          <a:xfrm>
            <a:off x="838200" y="1825625"/>
            <a:ext cx="5181600" cy="4351338"/>
          </a:xfrm>
          <a:prstGeom prst="rect">
            <a:avLst/>
          </a:prstGeom>
          <a:solidFill>
            <a:srgbClr val="FFC00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u="sng"/>
              <a:t>Ether</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400"/>
              <a:buChar char="•"/>
            </a:pPr>
            <a:r>
              <a:rPr lang="en-US" sz="2400"/>
              <a:t>1846 Robert Liston</a:t>
            </a:r>
            <a:endParaRPr/>
          </a:p>
          <a:p>
            <a:pPr indent="-228600" lvl="0" marL="228600" rtl="0" algn="l">
              <a:lnSpc>
                <a:spcPct val="90000"/>
              </a:lnSpc>
              <a:spcBef>
                <a:spcPts val="1000"/>
              </a:spcBef>
              <a:spcAft>
                <a:spcPts val="0"/>
              </a:spcAft>
              <a:buClr>
                <a:schemeClr val="dk1"/>
              </a:buClr>
              <a:buSzPts val="2400"/>
              <a:buChar char="•"/>
            </a:pPr>
            <a:r>
              <a:rPr lang="en-US" sz="2400"/>
              <a:t>Amputated limbs</a:t>
            </a:r>
            <a:endParaRPr/>
          </a:p>
          <a:p>
            <a:pPr indent="-228600" lvl="0" marL="228600" rtl="0" algn="l">
              <a:lnSpc>
                <a:spcPct val="90000"/>
              </a:lnSpc>
              <a:spcBef>
                <a:spcPts val="1000"/>
              </a:spcBef>
              <a:spcAft>
                <a:spcPts val="0"/>
              </a:spcAft>
              <a:buClr>
                <a:schemeClr val="dk1"/>
              </a:buClr>
              <a:buSzPts val="2400"/>
              <a:buChar char="•"/>
            </a:pPr>
            <a:r>
              <a:rPr lang="en-US" sz="2400"/>
              <a:t>Patients sometimes woke up…horror!</a:t>
            </a:r>
            <a:endParaRPr/>
          </a:p>
        </p:txBody>
      </p:sp>
      <p:sp>
        <p:nvSpPr>
          <p:cNvPr id="131" name="Google Shape;131;p6"/>
          <p:cNvSpPr txBox="1"/>
          <p:nvPr>
            <p:ph idx="2" type="body"/>
          </p:nvPr>
        </p:nvSpPr>
        <p:spPr>
          <a:xfrm>
            <a:off x="6172200" y="1825625"/>
            <a:ext cx="5181600" cy="4351338"/>
          </a:xfrm>
          <a:prstGeom prst="rect">
            <a:avLst/>
          </a:prstGeom>
          <a:solidFill>
            <a:srgbClr val="C4E0B2"/>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u="sng"/>
              <a:t>Chloroform </a:t>
            </a:r>
            <a:endParaRPr/>
          </a:p>
          <a:p>
            <a:pPr indent="0" lvl="0" marL="0" rtl="0" algn="l">
              <a:lnSpc>
                <a:spcPct val="90000"/>
              </a:lnSpc>
              <a:spcBef>
                <a:spcPts val="1000"/>
              </a:spcBef>
              <a:spcAft>
                <a:spcPts val="0"/>
              </a:spcAft>
              <a:buClr>
                <a:schemeClr val="dk1"/>
              </a:buClr>
              <a:buSzPts val="2800"/>
              <a:buNone/>
            </a:pPr>
            <a:r>
              <a:t/>
            </a:r>
            <a:endParaRPr u="sng"/>
          </a:p>
          <a:p>
            <a:pPr indent="0" lvl="0" marL="0" rtl="0" algn="l">
              <a:lnSpc>
                <a:spcPct val="90000"/>
              </a:lnSpc>
              <a:spcBef>
                <a:spcPts val="1000"/>
              </a:spcBef>
              <a:spcAft>
                <a:spcPts val="0"/>
              </a:spcAft>
              <a:buClr>
                <a:schemeClr val="dk1"/>
              </a:buClr>
              <a:buSzPts val="2800"/>
              <a:buNone/>
            </a:pPr>
            <a:r>
              <a:t/>
            </a:r>
            <a:endParaRPr u="sng"/>
          </a:p>
          <a:p>
            <a:pPr indent="0" lvl="0" marL="0" rtl="0" algn="l">
              <a:lnSpc>
                <a:spcPct val="90000"/>
              </a:lnSpc>
              <a:spcBef>
                <a:spcPts val="1000"/>
              </a:spcBef>
              <a:spcAft>
                <a:spcPts val="0"/>
              </a:spcAft>
              <a:buClr>
                <a:schemeClr val="dk1"/>
              </a:buClr>
              <a:buSzPts val="2800"/>
              <a:buNone/>
            </a:pPr>
            <a:r>
              <a:t/>
            </a:r>
            <a:endParaRPr u="sng"/>
          </a:p>
          <a:p>
            <a:pPr indent="0" lvl="0" marL="0" rtl="0" algn="l">
              <a:lnSpc>
                <a:spcPct val="90000"/>
              </a:lnSpc>
              <a:spcBef>
                <a:spcPts val="1000"/>
              </a:spcBef>
              <a:spcAft>
                <a:spcPts val="0"/>
              </a:spcAft>
              <a:buClr>
                <a:schemeClr val="dk1"/>
              </a:buClr>
              <a:buSzPts val="2800"/>
              <a:buNone/>
            </a:pPr>
            <a:r>
              <a:t/>
            </a:r>
            <a:endParaRPr u="sng"/>
          </a:p>
          <a:p>
            <a:pPr indent="-228600" lvl="0" marL="228600" rtl="0" algn="l">
              <a:lnSpc>
                <a:spcPct val="90000"/>
              </a:lnSpc>
              <a:spcBef>
                <a:spcPts val="1000"/>
              </a:spcBef>
              <a:spcAft>
                <a:spcPts val="0"/>
              </a:spcAft>
              <a:buClr>
                <a:schemeClr val="dk1"/>
              </a:buClr>
              <a:buSzPts val="2400"/>
              <a:buChar char="•"/>
            </a:pPr>
            <a:r>
              <a:rPr lang="en-US" sz="2400"/>
              <a:t>1847 James Simpson started to use chloroform in childbirth</a:t>
            </a:r>
            <a:endParaRPr/>
          </a:p>
          <a:p>
            <a:pPr indent="-228600" lvl="0" marL="228600" rtl="0" algn="l">
              <a:lnSpc>
                <a:spcPct val="90000"/>
              </a:lnSpc>
              <a:spcBef>
                <a:spcPts val="1000"/>
              </a:spcBef>
              <a:spcAft>
                <a:spcPts val="0"/>
              </a:spcAft>
              <a:buClr>
                <a:schemeClr val="dk1"/>
              </a:buClr>
              <a:buSzPts val="2400"/>
              <a:buChar char="•"/>
            </a:pPr>
            <a:r>
              <a:rPr lang="en-US" sz="2400"/>
              <a:t>1853 Queen Victoria used it!</a:t>
            </a:r>
            <a:endParaRPr/>
          </a:p>
          <a:p>
            <a:pPr indent="-228600" lvl="0" marL="228600" rtl="0" algn="l">
              <a:lnSpc>
                <a:spcPct val="90000"/>
              </a:lnSpc>
              <a:spcBef>
                <a:spcPts val="1000"/>
              </a:spcBef>
              <a:spcAft>
                <a:spcPts val="0"/>
              </a:spcAft>
              <a:buClr>
                <a:schemeClr val="dk1"/>
              </a:buClr>
              <a:buSzPts val="2400"/>
              <a:buChar char="•"/>
            </a:pPr>
            <a:r>
              <a:rPr lang="en-US" sz="2400"/>
              <a:t>Getting the quantity right was vital.</a:t>
            </a:r>
            <a:endParaRPr sz="2400"/>
          </a:p>
        </p:txBody>
      </p:sp>
      <p:sp>
        <p:nvSpPr>
          <p:cNvPr descr="Agony without Ecstasy: Surgery before anesthesia | Huntington Theatre  Company" id="132" name="Google Shape;132;p6"/>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Nitrous oxide: are you having a laugh? | Feature | RSC Education" id="133" name="Google Shape;133;p6"/>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34" name="Google Shape;134;p6"/>
          <p:cNvPicPr preferRelativeResize="0"/>
          <p:nvPr/>
        </p:nvPicPr>
        <p:blipFill rotWithShape="1">
          <a:blip r:embed="rId3">
            <a:alphaModFix/>
          </a:blip>
          <a:srcRect b="0" l="0" r="0" t="19190"/>
          <a:stretch/>
        </p:blipFill>
        <p:spPr>
          <a:xfrm>
            <a:off x="1283744" y="2399251"/>
            <a:ext cx="3338478" cy="1798455"/>
          </a:xfrm>
          <a:prstGeom prst="rect">
            <a:avLst/>
          </a:prstGeom>
          <a:noFill/>
          <a:ln>
            <a:noFill/>
          </a:ln>
        </p:spPr>
      </p:pic>
      <p:pic>
        <p:nvPicPr>
          <p:cNvPr id="135" name="Google Shape;135;p6"/>
          <p:cNvPicPr preferRelativeResize="0"/>
          <p:nvPr/>
        </p:nvPicPr>
        <p:blipFill rotWithShape="1">
          <a:blip r:embed="rId4">
            <a:alphaModFix/>
          </a:blip>
          <a:srcRect b="0" l="0" r="0" t="0"/>
          <a:stretch/>
        </p:blipFill>
        <p:spPr>
          <a:xfrm>
            <a:off x="6465344" y="2399251"/>
            <a:ext cx="2476500" cy="1847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 name="Shape 139"/>
        <p:cNvGrpSpPr/>
        <p:nvPr/>
      </p:nvGrpSpPr>
      <p:grpSpPr>
        <a:xfrm>
          <a:off x="0" y="0"/>
          <a:ext cx="0" cy="0"/>
          <a:chOff x="0" y="0"/>
          <a:chExt cx="0" cy="0"/>
        </a:xfrm>
      </p:grpSpPr>
      <p:sp>
        <p:nvSpPr>
          <p:cNvPr id="140" name="Google Shape;140;p7"/>
          <p:cNvSpPr txBox="1"/>
          <p:nvPr>
            <p:ph type="title"/>
          </p:nvPr>
        </p:nvSpPr>
        <p:spPr>
          <a:xfrm>
            <a:off x="838200" y="365125"/>
            <a:ext cx="10515600" cy="1325563"/>
          </a:xfrm>
          <a:prstGeom prst="rect">
            <a:avLst/>
          </a:prstGeom>
          <a:solidFill>
            <a:srgbClr val="BBD6EE"/>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Describe the development and use of anaesthetics in the 19</a:t>
            </a:r>
            <a:r>
              <a:rPr baseline="30000" lang="en-US"/>
              <a:t>th</a:t>
            </a:r>
            <a:r>
              <a:rPr lang="en-US"/>
              <a:t> century?</a:t>
            </a:r>
            <a:endParaRPr/>
          </a:p>
        </p:txBody>
      </p:sp>
      <p:sp>
        <p:nvSpPr>
          <p:cNvPr id="141" name="Google Shape;141;p7"/>
          <p:cNvSpPr txBox="1"/>
          <p:nvPr>
            <p:ph idx="1" type="body"/>
          </p:nvPr>
        </p:nvSpPr>
        <p:spPr>
          <a:xfrm>
            <a:off x="838200" y="1825625"/>
            <a:ext cx="5181600" cy="4351338"/>
          </a:xfrm>
          <a:prstGeom prst="rect">
            <a:avLst/>
          </a:prstGeom>
          <a:solidFill>
            <a:srgbClr val="FFC000"/>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800"/>
              <a:buNone/>
            </a:pPr>
            <a:r>
              <a:rPr lang="en-US" u="sng"/>
              <a:t>Coca leaves</a:t>
            </a:r>
            <a:endParaRPr/>
          </a:p>
          <a:p>
            <a:pPr indent="0" lvl="0" marL="0" rtl="0" algn="l">
              <a:lnSpc>
                <a:spcPct val="90000"/>
              </a:lnSpc>
              <a:spcBef>
                <a:spcPts val="1000"/>
              </a:spcBef>
              <a:spcAft>
                <a:spcPts val="0"/>
              </a:spcAft>
              <a:buClr>
                <a:schemeClr val="dk1"/>
              </a:buClr>
              <a:buSzPts val="2800"/>
              <a:buNone/>
            </a:pPr>
            <a:r>
              <a:t/>
            </a:r>
            <a:endParaRPr u="sng"/>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400"/>
              <a:buChar char="•"/>
            </a:pPr>
            <a:r>
              <a:rPr lang="en-US" sz="2400"/>
              <a:t>The leaves produced cocaine which when administered, numbed the area.</a:t>
            </a:r>
            <a:endParaRPr/>
          </a:p>
          <a:p>
            <a:pPr indent="-228600" lvl="0" marL="228600" rtl="0" algn="l">
              <a:lnSpc>
                <a:spcPct val="90000"/>
              </a:lnSpc>
              <a:spcBef>
                <a:spcPts val="1000"/>
              </a:spcBef>
              <a:spcAft>
                <a:spcPts val="0"/>
              </a:spcAft>
              <a:buClr>
                <a:schemeClr val="dk1"/>
              </a:buClr>
              <a:buSzPts val="2400"/>
              <a:buChar char="•"/>
            </a:pPr>
            <a:r>
              <a:rPr lang="en-US" sz="2400"/>
              <a:t>A local anaesthetic</a:t>
            </a:r>
            <a:endParaRPr sz="2400"/>
          </a:p>
          <a:p>
            <a:pPr indent="-228600" lvl="0" marL="228600" rtl="0" algn="l">
              <a:lnSpc>
                <a:spcPct val="90000"/>
              </a:lnSpc>
              <a:spcBef>
                <a:spcPts val="1000"/>
              </a:spcBef>
              <a:spcAft>
                <a:spcPts val="0"/>
              </a:spcAft>
              <a:buClr>
                <a:schemeClr val="dk1"/>
              </a:buClr>
              <a:buSzPts val="2400"/>
              <a:buChar char="•"/>
            </a:pPr>
            <a:r>
              <a:rPr lang="en-US" sz="2400"/>
              <a:t>Useful but addictive</a:t>
            </a:r>
            <a:endParaRPr/>
          </a:p>
          <a:p>
            <a:pPr indent="-50800" lvl="0" marL="228600" rtl="0" algn="l">
              <a:lnSpc>
                <a:spcPct val="90000"/>
              </a:lnSpc>
              <a:spcBef>
                <a:spcPts val="1000"/>
              </a:spcBef>
              <a:spcAft>
                <a:spcPts val="0"/>
              </a:spcAft>
              <a:buClr>
                <a:schemeClr val="dk1"/>
              </a:buClr>
              <a:buSzPts val="2800"/>
              <a:buNone/>
            </a:pPr>
            <a:r>
              <a:t/>
            </a:r>
            <a:endParaRPr/>
          </a:p>
        </p:txBody>
      </p:sp>
      <p:sp>
        <p:nvSpPr>
          <p:cNvPr id="142" name="Google Shape;142;p7"/>
          <p:cNvSpPr txBox="1"/>
          <p:nvPr>
            <p:ph idx="2" type="body"/>
          </p:nvPr>
        </p:nvSpPr>
        <p:spPr>
          <a:xfrm>
            <a:off x="6172200" y="1825625"/>
            <a:ext cx="5181600" cy="4351338"/>
          </a:xfrm>
          <a:prstGeom prst="rect">
            <a:avLst/>
          </a:prstGeom>
          <a:solidFill>
            <a:srgbClr val="262626"/>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lt1"/>
              </a:buClr>
              <a:buSzPts val="2800"/>
              <a:buNone/>
            </a:pPr>
            <a:r>
              <a:rPr lang="en-US" u="sng">
                <a:solidFill>
                  <a:schemeClr val="lt1"/>
                </a:solidFill>
              </a:rPr>
              <a:t>Note:</a:t>
            </a:r>
            <a:endParaRPr/>
          </a:p>
          <a:p>
            <a:pPr indent="0" lvl="0" marL="0" rtl="0" algn="l">
              <a:lnSpc>
                <a:spcPct val="90000"/>
              </a:lnSpc>
              <a:spcBef>
                <a:spcPts val="1000"/>
              </a:spcBef>
              <a:spcAft>
                <a:spcPts val="0"/>
              </a:spcAft>
              <a:buClr>
                <a:schemeClr val="lt1"/>
              </a:buClr>
              <a:buSzPts val="2800"/>
              <a:buNone/>
            </a:pPr>
            <a:r>
              <a:rPr i="1" lang="en-US">
                <a:solidFill>
                  <a:schemeClr val="lt1"/>
                </a:solidFill>
              </a:rPr>
              <a:t>A pain free surgery experience could be achieved by the late 1800s. However, surgeons could easily make a mistake with the doses…</a:t>
            </a:r>
            <a:endParaRPr/>
          </a:p>
          <a:p>
            <a:pPr indent="0" lvl="0" marL="0" rtl="0" algn="l">
              <a:lnSpc>
                <a:spcPct val="90000"/>
              </a:lnSpc>
              <a:spcBef>
                <a:spcPts val="1000"/>
              </a:spcBef>
              <a:spcAft>
                <a:spcPts val="0"/>
              </a:spcAft>
              <a:buClr>
                <a:schemeClr val="lt1"/>
              </a:buClr>
              <a:buSzPts val="2800"/>
              <a:buNone/>
            </a:pPr>
            <a:r>
              <a:rPr i="1" lang="en-US">
                <a:solidFill>
                  <a:schemeClr val="lt1"/>
                </a:solidFill>
              </a:rPr>
              <a:t>More importantly, having a pain free operation did not guarantee you freedom from infection.</a:t>
            </a:r>
            <a:endParaRPr/>
          </a:p>
          <a:p>
            <a:pPr indent="0" lvl="0" marL="0" rtl="0" algn="l">
              <a:lnSpc>
                <a:spcPct val="90000"/>
              </a:lnSpc>
              <a:spcBef>
                <a:spcPts val="1000"/>
              </a:spcBef>
              <a:spcAft>
                <a:spcPts val="0"/>
              </a:spcAft>
              <a:buClr>
                <a:schemeClr val="dk1"/>
              </a:buClr>
              <a:buSzPts val="2800"/>
              <a:buNone/>
            </a:pPr>
            <a:r>
              <a:t/>
            </a:r>
            <a:endParaRPr u="sng"/>
          </a:p>
        </p:txBody>
      </p:sp>
      <p:sp>
        <p:nvSpPr>
          <p:cNvPr descr="Agony without Ecstasy: Surgery before anesthesia | Huntington Theatre  Company" id="143" name="Google Shape;143;p7"/>
          <p:cNvSpPr/>
          <p:nvPr/>
        </p:nvSpPr>
        <p:spPr>
          <a:xfrm>
            <a:off x="155575" y="-144463"/>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sp>
        <p:nvSpPr>
          <p:cNvPr descr="Nitrous oxide: are you having a laugh? | Feature | RSC Education" id="144" name="Google Shape;144;p7"/>
          <p:cNvSpPr/>
          <p:nvPr/>
        </p:nvSpPr>
        <p:spPr>
          <a:xfrm>
            <a:off x="307975" y="7937"/>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p:txBody>
      </p:sp>
      <p:pic>
        <p:nvPicPr>
          <p:cNvPr id="145" name="Google Shape;145;p7"/>
          <p:cNvPicPr preferRelativeResize="0"/>
          <p:nvPr/>
        </p:nvPicPr>
        <p:blipFill rotWithShape="1">
          <a:blip r:embed="rId3">
            <a:alphaModFix/>
          </a:blip>
          <a:srcRect b="0" l="0" r="0" t="0"/>
          <a:stretch/>
        </p:blipFill>
        <p:spPr>
          <a:xfrm>
            <a:off x="974580" y="2324894"/>
            <a:ext cx="2733675" cy="16764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8"/>
          <p:cNvSpPr txBox="1"/>
          <p:nvPr>
            <p:ph type="title"/>
          </p:nvPr>
        </p:nvSpPr>
        <p:spPr>
          <a:xfrm>
            <a:off x="838200" y="365125"/>
            <a:ext cx="10515600" cy="1325563"/>
          </a:xfrm>
          <a:prstGeom prst="rect">
            <a:avLst/>
          </a:prstGeom>
          <a:solidFill>
            <a:srgbClr val="BBD6EE"/>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b="1" lang="en-US" u="sng"/>
              <a:t>Clip: Lister and Simpson</a:t>
            </a:r>
            <a:endParaRPr b="1" u="sng"/>
          </a:p>
        </p:txBody>
      </p:sp>
      <p:sp>
        <p:nvSpPr>
          <p:cNvPr id="151" name="Google Shape;151;p8"/>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u="sng">
                <a:solidFill>
                  <a:schemeClr val="hlink"/>
                </a:solidFill>
                <a:hlinkClick r:id="rId3"/>
              </a:rPr>
              <a:t>https://www.youtube.com/watch?v=Vg1hqZanDa0</a:t>
            </a:r>
            <a:endParaRPr/>
          </a:p>
          <a:p>
            <a:pPr indent="-228600" lvl="0" marL="228600" rtl="0" algn="l">
              <a:lnSpc>
                <a:spcPct val="90000"/>
              </a:lnSpc>
              <a:spcBef>
                <a:spcPts val="1000"/>
              </a:spcBef>
              <a:spcAft>
                <a:spcPts val="0"/>
              </a:spcAft>
              <a:buClr>
                <a:schemeClr val="dk1"/>
              </a:buClr>
              <a:buSzPts val="2800"/>
              <a:buChar char="•"/>
            </a:pPr>
            <a:r>
              <a:rPr lang="en-US"/>
              <a:t>Watch this clip from BBC Teach for 4 minutes 50 seconds.</a:t>
            </a:r>
            <a:endParaRPr/>
          </a:p>
          <a:p>
            <a:pPr indent="-228600" lvl="0" marL="228600" rtl="0" algn="l">
              <a:lnSpc>
                <a:spcPct val="90000"/>
              </a:lnSpc>
              <a:spcBef>
                <a:spcPts val="1000"/>
              </a:spcBef>
              <a:spcAft>
                <a:spcPts val="0"/>
              </a:spcAft>
              <a:buClr>
                <a:schemeClr val="dk1"/>
              </a:buClr>
              <a:buSzPts val="2800"/>
              <a:buChar char="•"/>
            </a:pPr>
            <a:r>
              <a:rPr lang="en-US"/>
              <a:t>Make notes and stop the video when you need to.</a:t>
            </a:r>
            <a:endParaRPr/>
          </a:p>
        </p:txBody>
      </p:sp>
      <p:pic>
        <p:nvPicPr>
          <p:cNvPr id="152" name="Google Shape;152;p8"/>
          <p:cNvPicPr preferRelativeResize="0"/>
          <p:nvPr/>
        </p:nvPicPr>
        <p:blipFill rotWithShape="1">
          <a:blip r:embed="rId4">
            <a:alphaModFix/>
          </a:blip>
          <a:srcRect b="0" l="0" r="0" t="0"/>
          <a:stretch/>
        </p:blipFill>
        <p:spPr>
          <a:xfrm>
            <a:off x="3865419" y="3401251"/>
            <a:ext cx="3506076" cy="30399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9"/>
          <p:cNvSpPr txBox="1"/>
          <p:nvPr>
            <p:ph type="title"/>
          </p:nvPr>
        </p:nvSpPr>
        <p:spPr>
          <a:xfrm>
            <a:off x="838200" y="365125"/>
            <a:ext cx="10515600" cy="1325563"/>
          </a:xfrm>
          <a:prstGeom prst="rect">
            <a:avLst/>
          </a:prstGeom>
          <a:solidFill>
            <a:srgbClr val="BBD6EE"/>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How important were antiseptics to surgery in the 19</a:t>
            </a:r>
            <a:r>
              <a:rPr baseline="30000" lang="en-US"/>
              <a:t>th</a:t>
            </a:r>
            <a:r>
              <a:rPr lang="en-US"/>
              <a:t> century?</a:t>
            </a:r>
            <a:endParaRPr/>
          </a:p>
        </p:txBody>
      </p:sp>
      <p:pic>
        <p:nvPicPr>
          <p:cNvPr id="158" name="Google Shape;158;p9"/>
          <p:cNvPicPr preferRelativeResize="0"/>
          <p:nvPr>
            <p:ph idx="1" type="body"/>
          </p:nvPr>
        </p:nvPicPr>
        <p:blipFill rotWithShape="1">
          <a:blip r:embed="rId3">
            <a:alphaModFix/>
          </a:blip>
          <a:srcRect b="0" l="0" r="0" t="0"/>
          <a:stretch/>
        </p:blipFill>
        <p:spPr>
          <a:xfrm>
            <a:off x="383596" y="1690688"/>
            <a:ext cx="5983139" cy="3835617"/>
          </a:xfrm>
          <a:prstGeom prst="rect">
            <a:avLst/>
          </a:prstGeom>
          <a:noFill/>
          <a:ln>
            <a:noFill/>
          </a:ln>
        </p:spPr>
      </p:pic>
      <p:sp>
        <p:nvSpPr>
          <p:cNvPr id="159" name="Google Shape;159;p9"/>
          <p:cNvSpPr txBox="1"/>
          <p:nvPr/>
        </p:nvSpPr>
        <p:spPr>
          <a:xfrm>
            <a:off x="6567055" y="2008909"/>
            <a:ext cx="4530436" cy="3693319"/>
          </a:xfrm>
          <a:prstGeom prst="rect">
            <a:avLst/>
          </a:prstGeom>
          <a:solidFill>
            <a:srgbClr val="9CC2E5"/>
          </a:solid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We all now know that we need to wash our hands to stay healthy!</a:t>
            </a:r>
            <a:endParaRPr/>
          </a:p>
          <a:p>
            <a:pPr indent="0" lvl="0" marL="0" marR="0" rtl="0" algn="l">
              <a:spcBef>
                <a:spcPts val="0"/>
              </a:spcBef>
              <a:spcAft>
                <a:spcPts val="0"/>
              </a:spcAft>
              <a:buNone/>
            </a:pPr>
            <a:r>
              <a:t/>
            </a:r>
            <a:endParaRPr sz="2400">
              <a:solidFill>
                <a:schemeClr val="dk1"/>
              </a:solidFill>
              <a:latin typeface="Calibri"/>
              <a:ea typeface="Calibri"/>
              <a:cs typeface="Calibri"/>
              <a:sym typeface="Calibri"/>
            </a:endParaRPr>
          </a:p>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Ignaz Semmelweis proved that if doctors washed their hands fewer mothers and babies would die. He was ignored!</a:t>
            </a:r>
            <a:endParaRPr/>
          </a:p>
          <a:p>
            <a:pPr indent="-133350" lvl="0" marL="285750" marR="0" rtl="0" algn="l">
              <a:spcBef>
                <a:spcPts val="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p:txBody>
      </p:sp>
      <p:sp>
        <p:nvSpPr>
          <p:cNvPr id="160" name="Google Shape;160;p9"/>
          <p:cNvSpPr txBox="1"/>
          <p:nvPr/>
        </p:nvSpPr>
        <p:spPr>
          <a:xfrm>
            <a:off x="484909" y="5666509"/>
            <a:ext cx="5874327" cy="923330"/>
          </a:xfrm>
          <a:prstGeom prst="rect">
            <a:avLst/>
          </a:prstGeom>
          <a:solidFill>
            <a:srgbClr val="9CC2E5"/>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Ignaz Semmelweis first told the world in 1847 that he could reduce deaths from 35% to less than 1%</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He worked in a maternity ward in Vienna.</a:t>
            </a:r>
            <a:endParaRPr sz="1800">
              <a:solidFill>
                <a:schemeClr val="dk1"/>
              </a:solidFill>
              <a:latin typeface="Calibri"/>
              <a:ea typeface="Calibri"/>
              <a:cs typeface="Calibri"/>
              <a:sym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10"/>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800"/>
              <a:buFont typeface="Calibri"/>
              <a:buNone/>
            </a:pPr>
            <a:r>
              <a:rPr lang="en-US" sz="4800" u="sng"/>
              <a:t>The ‘Father of Antiseptic Surgery’</a:t>
            </a:r>
            <a:endParaRPr sz="4800" u="sng"/>
          </a:p>
        </p:txBody>
      </p:sp>
      <p:sp>
        <p:nvSpPr>
          <p:cNvPr id="166" name="Google Shape;166;p1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Joseph Lister used an operating room sterilized with carbolic acid.</a:t>
            </a:r>
            <a:endParaRPr/>
          </a:p>
          <a:p>
            <a:pPr indent="-228600" lvl="0" marL="228600" rtl="0" algn="l">
              <a:lnSpc>
                <a:spcPct val="90000"/>
              </a:lnSpc>
              <a:spcBef>
                <a:spcPts val="1000"/>
              </a:spcBef>
              <a:spcAft>
                <a:spcPts val="0"/>
              </a:spcAft>
              <a:buClr>
                <a:schemeClr val="dk1"/>
              </a:buClr>
              <a:buSzPts val="2800"/>
              <a:buChar char="•"/>
            </a:pPr>
            <a:r>
              <a:rPr lang="en-US"/>
              <a:t>His surgical instruments were sterilized with carbolic acid.</a:t>
            </a:r>
            <a:endParaRPr/>
          </a:p>
          <a:p>
            <a:pPr indent="-228600" lvl="0" marL="228600" rtl="0" algn="l">
              <a:lnSpc>
                <a:spcPct val="90000"/>
              </a:lnSpc>
              <a:spcBef>
                <a:spcPts val="1000"/>
              </a:spcBef>
              <a:spcAft>
                <a:spcPts val="0"/>
              </a:spcAft>
              <a:buClr>
                <a:schemeClr val="dk1"/>
              </a:buClr>
              <a:buSzPts val="2800"/>
              <a:buChar char="•"/>
            </a:pPr>
            <a:r>
              <a:rPr lang="en-US"/>
              <a:t>Mortality rates reduced from 46% to 15% in 3 years.</a:t>
            </a:r>
            <a:endParaRPr/>
          </a:p>
          <a:p>
            <a:pPr indent="-50800" lvl="0" marL="228600" rtl="0" algn="l">
              <a:lnSpc>
                <a:spcPct val="90000"/>
              </a:lnSpc>
              <a:spcBef>
                <a:spcPts val="1000"/>
              </a:spcBef>
              <a:spcAft>
                <a:spcPts val="0"/>
              </a:spcAft>
              <a:buClr>
                <a:schemeClr val="dk1"/>
              </a:buClr>
              <a:buSzPts val="2800"/>
              <a:buNone/>
            </a:pPr>
            <a:r>
              <a:t/>
            </a:r>
            <a:endParaRPr/>
          </a:p>
        </p:txBody>
      </p:sp>
      <p:pic>
        <p:nvPicPr>
          <p:cNvPr id="167" name="Google Shape;167;p10"/>
          <p:cNvPicPr preferRelativeResize="0"/>
          <p:nvPr/>
        </p:nvPicPr>
        <p:blipFill rotWithShape="1">
          <a:blip r:embed="rId3">
            <a:alphaModFix/>
          </a:blip>
          <a:srcRect b="0" l="0" r="0" t="0"/>
          <a:stretch/>
        </p:blipFill>
        <p:spPr>
          <a:xfrm>
            <a:off x="838200" y="3735893"/>
            <a:ext cx="4642526" cy="2441070"/>
          </a:xfrm>
          <a:prstGeom prst="rect">
            <a:avLst/>
          </a:prstGeom>
          <a:noFill/>
          <a:ln>
            <a:noFill/>
          </a:ln>
        </p:spPr>
      </p:pic>
      <p:sp>
        <p:nvSpPr>
          <p:cNvPr id="168" name="Google Shape;168;p10"/>
          <p:cNvSpPr txBox="1"/>
          <p:nvPr/>
        </p:nvSpPr>
        <p:spPr>
          <a:xfrm>
            <a:off x="5597236" y="4225636"/>
            <a:ext cx="3643746" cy="646331"/>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1871 – Lister invented a machine to spray carbolic acid</a:t>
            </a:r>
            <a:endParaRPr sz="1800">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11"/>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Further developments: aseptic surgery</a:t>
            </a:r>
            <a:endParaRPr/>
          </a:p>
        </p:txBody>
      </p:sp>
      <p:sp>
        <p:nvSpPr>
          <p:cNvPr id="174" name="Google Shape;174;p11"/>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1881 Charles Chamberland invented a steam sterilizer</a:t>
            </a:r>
            <a:endParaRPr/>
          </a:p>
          <a:p>
            <a:pPr indent="-228600" lvl="0" marL="228600" rtl="0" algn="l">
              <a:lnSpc>
                <a:spcPct val="90000"/>
              </a:lnSpc>
              <a:spcBef>
                <a:spcPts val="1000"/>
              </a:spcBef>
              <a:spcAft>
                <a:spcPts val="0"/>
              </a:spcAft>
              <a:buClr>
                <a:schemeClr val="dk1"/>
              </a:buClr>
              <a:buSzPts val="2800"/>
              <a:buChar char="•"/>
            </a:pPr>
            <a:r>
              <a:rPr lang="en-US"/>
              <a:t>1886 Gustav Neubar, a German surgeon developed the first sterile operating theatre. </a:t>
            </a:r>
            <a:endParaRPr/>
          </a:p>
        </p:txBody>
      </p:sp>
      <p:pic>
        <p:nvPicPr>
          <p:cNvPr id="175" name="Google Shape;175;p11"/>
          <p:cNvPicPr preferRelativeResize="0"/>
          <p:nvPr/>
        </p:nvPicPr>
        <p:blipFill rotWithShape="1">
          <a:blip r:embed="rId3">
            <a:alphaModFix/>
          </a:blip>
          <a:srcRect b="0" l="0" r="0" t="0"/>
          <a:stretch/>
        </p:blipFill>
        <p:spPr>
          <a:xfrm>
            <a:off x="997527" y="3310641"/>
            <a:ext cx="4510088" cy="3001259"/>
          </a:xfrm>
          <a:prstGeom prst="rect">
            <a:avLst/>
          </a:prstGeom>
          <a:noFill/>
          <a:ln>
            <a:noFill/>
          </a:ln>
        </p:spPr>
      </p:pic>
      <p:sp>
        <p:nvSpPr>
          <p:cNvPr id="176" name="Google Shape;176;p11"/>
          <p:cNvSpPr txBox="1"/>
          <p:nvPr/>
        </p:nvSpPr>
        <p:spPr>
          <a:xfrm>
            <a:off x="5721927" y="4184073"/>
            <a:ext cx="5430982"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rgbClr val="00B050"/>
                </a:solidFill>
                <a:latin typeface="Calibri"/>
                <a:ea typeface="Calibri"/>
                <a:cs typeface="Calibri"/>
                <a:sym typeface="Calibri"/>
              </a:rPr>
              <a:t>Things move much more quickly towards the end of the 1800s. This is mostly because of the development of germ theory and the acceptance that germs caused disease! </a:t>
            </a:r>
            <a:endParaRPr sz="1800">
              <a:solidFill>
                <a:srgbClr val="00B050"/>
              </a:solidFill>
              <a:latin typeface="Calibri"/>
              <a:ea typeface="Calibri"/>
              <a:cs typeface="Calibri"/>
              <a:sym typeface="Calibri"/>
            </a:endParaRPr>
          </a:p>
        </p:txBody>
      </p:sp>
      <p:pic>
        <p:nvPicPr>
          <p:cNvPr id="177" name="Google Shape;177;p11"/>
          <p:cNvPicPr preferRelativeResize="0"/>
          <p:nvPr/>
        </p:nvPicPr>
        <p:blipFill rotWithShape="1">
          <a:blip r:embed="rId4">
            <a:alphaModFix/>
          </a:blip>
          <a:srcRect b="0" l="0" r="0" t="0"/>
          <a:stretch/>
        </p:blipFill>
        <p:spPr>
          <a:xfrm>
            <a:off x="6828559" y="5075401"/>
            <a:ext cx="2857500" cy="16002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12"/>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dk1"/>
              </a:buClr>
              <a:buSzPts val="4400"/>
              <a:buFont typeface="Calibri"/>
              <a:buNone/>
            </a:pPr>
            <a:r>
              <a:rPr lang="en-US"/>
              <a:t>Surgical clothing or in 2020, PPE!</a:t>
            </a:r>
            <a:endParaRPr/>
          </a:p>
        </p:txBody>
      </p:sp>
      <p:pic>
        <p:nvPicPr>
          <p:cNvPr id="183" name="Google Shape;183;p12"/>
          <p:cNvPicPr preferRelativeResize="0"/>
          <p:nvPr>
            <p:ph idx="1" type="body"/>
          </p:nvPr>
        </p:nvPicPr>
        <p:blipFill rotWithShape="1">
          <a:blip r:embed="rId3">
            <a:alphaModFix/>
          </a:blip>
          <a:srcRect b="0" l="0" r="0" t="0"/>
          <a:stretch/>
        </p:blipFill>
        <p:spPr>
          <a:xfrm>
            <a:off x="7062886" y="2090665"/>
            <a:ext cx="4290914" cy="2855408"/>
          </a:xfrm>
          <a:prstGeom prst="rect">
            <a:avLst/>
          </a:prstGeom>
          <a:noFill/>
          <a:ln>
            <a:noFill/>
          </a:ln>
        </p:spPr>
      </p:pic>
      <p:pic>
        <p:nvPicPr>
          <p:cNvPr id="184" name="Google Shape;184;p12"/>
          <p:cNvPicPr preferRelativeResize="0"/>
          <p:nvPr/>
        </p:nvPicPr>
        <p:blipFill rotWithShape="1">
          <a:blip r:embed="rId4">
            <a:alphaModFix/>
          </a:blip>
          <a:srcRect b="0" l="0" r="0" t="0"/>
          <a:stretch/>
        </p:blipFill>
        <p:spPr>
          <a:xfrm>
            <a:off x="838200" y="1976365"/>
            <a:ext cx="3929152" cy="2969708"/>
          </a:xfrm>
          <a:prstGeom prst="rect">
            <a:avLst/>
          </a:prstGeom>
          <a:noFill/>
          <a:ln>
            <a:noFill/>
          </a:ln>
        </p:spPr>
      </p:pic>
      <p:sp>
        <p:nvSpPr>
          <p:cNvPr id="185" name="Google Shape;185;p12"/>
          <p:cNvSpPr txBox="1"/>
          <p:nvPr/>
        </p:nvSpPr>
        <p:spPr>
          <a:xfrm>
            <a:off x="838200" y="5195455"/>
            <a:ext cx="10619509" cy="923330"/>
          </a:xfrm>
          <a:prstGeom prst="rect">
            <a:avLst/>
          </a:prstGeom>
          <a:solidFill>
            <a:srgbClr val="FFFF00"/>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Calibri"/>
                <a:ea typeface="Calibri"/>
                <a:cs typeface="Calibri"/>
                <a:sym typeface="Calibri"/>
              </a:rPr>
              <a:t>It took many years before surgeons realized that they needed to dress differently for surgery.</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In 2020 we are now very aware of the need for personal protective equipment or PPE.</a:t>
            </a:r>
            <a:endParaRPr/>
          </a:p>
          <a:p>
            <a:pPr indent="0" lvl="0" marL="0" marR="0" rtl="0" algn="l">
              <a:spcBef>
                <a:spcPts val="0"/>
              </a:spcBef>
              <a:spcAft>
                <a:spcPts val="0"/>
              </a:spcAft>
              <a:buNone/>
            </a:pPr>
            <a:r>
              <a:rPr lang="en-US" sz="1800">
                <a:solidFill>
                  <a:schemeClr val="dk1"/>
                </a:solidFill>
                <a:latin typeface="Calibri"/>
                <a:ea typeface="Calibri"/>
                <a:cs typeface="Calibri"/>
                <a:sym typeface="Calibri"/>
              </a:rPr>
              <a:t>It is very important that surgery spaces are kept sterile.</a:t>
            </a:r>
            <a:endParaRPr sz="1800">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13"/>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Complete the following 2 </a:t>
            </a:r>
            <a:r>
              <a:rPr b="1" lang="en-US"/>
              <a:t>exam questions</a:t>
            </a:r>
            <a:r>
              <a:rPr lang="en-US"/>
              <a:t>.</a:t>
            </a:r>
            <a:endParaRPr/>
          </a:p>
        </p:txBody>
      </p:sp>
      <p:sp>
        <p:nvSpPr>
          <p:cNvPr id="191" name="Google Shape;191;p13"/>
          <p:cNvSpPr txBox="1"/>
          <p:nvPr>
            <p:ph idx="1" type="body"/>
          </p:nvPr>
        </p:nvSpPr>
        <p:spPr>
          <a:xfrm>
            <a:off x="838200" y="1825625"/>
            <a:ext cx="5181600" cy="4351338"/>
          </a:xfrm>
          <a:prstGeom prst="rect">
            <a:avLst/>
          </a:prstGeom>
          <a:solidFill>
            <a:srgbClr val="FEE599"/>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i="1" lang="en-US" sz="3200"/>
              <a:t>1. How effective was the development and use of anaesthetics as a method of treating and curing illness in the 19</a:t>
            </a:r>
            <a:r>
              <a:rPr baseline="30000" i="1" lang="en-US" sz="3200"/>
              <a:t>th</a:t>
            </a:r>
            <a:r>
              <a:rPr i="1" lang="en-US" sz="3200"/>
              <a:t> century?</a:t>
            </a:r>
            <a:endParaRPr/>
          </a:p>
          <a:p>
            <a:pPr indent="0" lvl="0" marL="0" rtl="0" algn="l">
              <a:lnSpc>
                <a:spcPct val="90000"/>
              </a:lnSpc>
              <a:spcBef>
                <a:spcPts val="1000"/>
              </a:spcBef>
              <a:spcAft>
                <a:spcPts val="0"/>
              </a:spcAft>
              <a:buClr>
                <a:schemeClr val="dk1"/>
              </a:buClr>
              <a:buSzPts val="2800"/>
              <a:buNone/>
            </a:pPr>
            <a:r>
              <a:t/>
            </a:r>
            <a:endParaRPr/>
          </a:p>
          <a:p>
            <a:pPr indent="-228600" lvl="0" marL="228600" rtl="0" algn="l">
              <a:lnSpc>
                <a:spcPct val="90000"/>
              </a:lnSpc>
              <a:spcBef>
                <a:spcPts val="1000"/>
              </a:spcBef>
              <a:spcAft>
                <a:spcPts val="0"/>
              </a:spcAft>
              <a:buClr>
                <a:schemeClr val="dk1"/>
              </a:buClr>
              <a:buSzPts val="2800"/>
              <a:buChar char="•"/>
            </a:pPr>
            <a:r>
              <a:rPr lang="en-US"/>
              <a:t>12 marks</a:t>
            </a:r>
            <a:endParaRPr/>
          </a:p>
          <a:p>
            <a:pPr indent="-50800" lvl="0" marL="22860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
        <p:nvSpPr>
          <p:cNvPr id="192" name="Google Shape;192;p13"/>
          <p:cNvSpPr txBox="1"/>
          <p:nvPr>
            <p:ph idx="2" type="body"/>
          </p:nvPr>
        </p:nvSpPr>
        <p:spPr>
          <a:xfrm>
            <a:off x="6172200" y="1825625"/>
            <a:ext cx="5181600" cy="4351338"/>
          </a:xfrm>
          <a:prstGeom prst="rect">
            <a:avLst/>
          </a:prstGeom>
          <a:solidFill>
            <a:srgbClr val="C9C9C9"/>
          </a:solid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3200"/>
              <a:buNone/>
            </a:pPr>
            <a:r>
              <a:rPr i="1" lang="en-US" sz="3200"/>
              <a:t>2. Explain why the development of antiseptics in the late 1800s was important to the treatment of illness?</a:t>
            </a:r>
            <a:endParaRPr/>
          </a:p>
          <a:p>
            <a:pPr indent="0" lvl="0" marL="0" rtl="0" algn="l">
              <a:lnSpc>
                <a:spcPct val="90000"/>
              </a:lnSpc>
              <a:spcBef>
                <a:spcPts val="1000"/>
              </a:spcBef>
              <a:spcAft>
                <a:spcPts val="0"/>
              </a:spcAft>
              <a:buClr>
                <a:schemeClr val="dk1"/>
              </a:buClr>
              <a:buSzPts val="3200"/>
              <a:buNone/>
            </a:pPr>
            <a:r>
              <a:t/>
            </a:r>
            <a:endParaRPr i="1" sz="3200"/>
          </a:p>
          <a:p>
            <a:pPr indent="-228600" lvl="0" marL="228600" rtl="0" algn="l">
              <a:lnSpc>
                <a:spcPct val="90000"/>
              </a:lnSpc>
              <a:spcBef>
                <a:spcPts val="1000"/>
              </a:spcBef>
              <a:spcAft>
                <a:spcPts val="0"/>
              </a:spcAft>
              <a:buClr>
                <a:schemeClr val="dk1"/>
              </a:buClr>
              <a:buSzPts val="3200"/>
              <a:buChar char="•"/>
            </a:pPr>
            <a:r>
              <a:rPr i="1" lang="en-US" sz="3200"/>
              <a:t>12 marks</a:t>
            </a:r>
            <a:endParaRPr/>
          </a:p>
        </p:txBody>
      </p:sp>
      <p:pic>
        <p:nvPicPr>
          <p:cNvPr id="193" name="Google Shape;193;p13"/>
          <p:cNvPicPr preferRelativeResize="0"/>
          <p:nvPr/>
        </p:nvPicPr>
        <p:blipFill rotWithShape="1">
          <a:blip r:embed="rId3">
            <a:alphaModFix/>
          </a:blip>
          <a:srcRect b="0" l="0" r="0" t="0"/>
          <a:stretch/>
        </p:blipFill>
        <p:spPr>
          <a:xfrm>
            <a:off x="10407612" y="365125"/>
            <a:ext cx="1516750" cy="1325563"/>
          </a:xfrm>
          <a:prstGeom prst="rect">
            <a:avLst/>
          </a:prstGeom>
          <a:noFill/>
          <a:ln>
            <a:noFill/>
          </a:ln>
        </p:spPr>
      </p:pic>
      <p:sp>
        <p:nvSpPr>
          <p:cNvPr id="194" name="Google Shape;194;p13"/>
          <p:cNvSpPr/>
          <p:nvPr/>
        </p:nvSpPr>
        <p:spPr>
          <a:xfrm>
            <a:off x="7721383" y="5898790"/>
            <a:ext cx="4470617" cy="556346"/>
          </a:xfrm>
          <a:prstGeom prst="rightArrow">
            <a:avLst>
              <a:gd fmla="val 50000" name="adj1"/>
              <a:gd fmla="val 50000" name="adj2"/>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Optional writing frame on the next page…</a:t>
            </a:r>
            <a:endParaRPr sz="180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14"/>
          <p:cNvSpPr txBox="1"/>
          <p:nvPr>
            <p:ph type="title"/>
          </p:nvPr>
        </p:nvSpPr>
        <p:spPr>
          <a:xfrm>
            <a:off x="838200" y="365125"/>
            <a:ext cx="10515600" cy="2350366"/>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959"/>
              <a:buFont typeface="Calibri"/>
              <a:buNone/>
            </a:pPr>
            <a:r>
              <a:rPr i="1" lang="en-US" sz="3959"/>
              <a:t>How </a:t>
            </a:r>
            <a:r>
              <a:rPr i="1" lang="en-US" sz="3959" u="sng"/>
              <a:t>effective</a:t>
            </a:r>
            <a:r>
              <a:rPr i="1" lang="en-US" sz="3959"/>
              <a:t> was the </a:t>
            </a:r>
            <a:r>
              <a:rPr i="1" lang="en-US" sz="3959" u="sng"/>
              <a:t>development and use of anaesthetics </a:t>
            </a:r>
            <a:r>
              <a:rPr i="1" lang="en-US" sz="3959"/>
              <a:t>as a method of treating and curing illness in the 19</a:t>
            </a:r>
            <a:r>
              <a:rPr baseline="30000" i="1" lang="en-US" sz="3959"/>
              <a:t>th</a:t>
            </a:r>
            <a:r>
              <a:rPr i="1" lang="en-US" sz="3959"/>
              <a:t> century?</a:t>
            </a:r>
            <a:br>
              <a:rPr i="1" lang="en-US" sz="3959"/>
            </a:br>
            <a:endParaRPr sz="3959"/>
          </a:p>
        </p:txBody>
      </p:sp>
      <p:pic>
        <p:nvPicPr>
          <p:cNvPr id="200" name="Google Shape;200;p14"/>
          <p:cNvPicPr preferRelativeResize="0"/>
          <p:nvPr>
            <p:ph idx="1" type="body"/>
          </p:nvPr>
        </p:nvPicPr>
        <p:blipFill rotWithShape="1">
          <a:blip r:embed="rId3">
            <a:alphaModFix/>
          </a:blip>
          <a:srcRect b="0" l="0" r="0" t="19309"/>
          <a:stretch/>
        </p:blipFill>
        <p:spPr>
          <a:xfrm>
            <a:off x="741218" y="2432322"/>
            <a:ext cx="6442364" cy="4129956"/>
          </a:xfrm>
          <a:prstGeom prst="rect">
            <a:avLst/>
          </a:prstGeom>
          <a:noFill/>
          <a:ln>
            <a:noFill/>
          </a:ln>
        </p:spPr>
      </p:pic>
      <p:sp>
        <p:nvSpPr>
          <p:cNvPr id="201" name="Google Shape;201;p14"/>
          <p:cNvSpPr txBox="1"/>
          <p:nvPr/>
        </p:nvSpPr>
        <p:spPr>
          <a:xfrm>
            <a:off x="6705600" y="2099728"/>
            <a:ext cx="5112328" cy="5078313"/>
          </a:xfrm>
          <a:prstGeom prst="rect">
            <a:avLst/>
          </a:prstGeom>
          <a:solidFill>
            <a:srgbClr val="C4E0B2"/>
          </a:solidFill>
          <a:ln>
            <a:noFill/>
          </a:ln>
        </p:spPr>
        <p:txBody>
          <a:bodyPr anchorCtr="0" anchor="t" bIns="45700" lIns="91425" spcFirstLastPara="1" rIns="91425" wrap="square" tIns="45700">
            <a:spAutoFit/>
          </a:bodyPr>
          <a:lstStyle/>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Provide background detail and context </a:t>
            </a:r>
            <a:endParaRPr/>
          </a:p>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Mention how anaesthetics developed but please make sure to use detail (dates &amp; names) which you may have recorded from the clip, the ppt or the bitesize link on the last page of this ppt.</a:t>
            </a:r>
            <a:endParaRPr/>
          </a:p>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Use the appropriate context.</a:t>
            </a:r>
            <a:endParaRPr/>
          </a:p>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Be sure to fully concentrate on effectiveness.</a:t>
            </a:r>
            <a:endParaRPr/>
          </a:p>
          <a:p>
            <a:pPr indent="-285750" lvl="0" marL="285750" marR="0" rtl="0" algn="l">
              <a:spcBef>
                <a:spcPts val="0"/>
              </a:spcBef>
              <a:spcAft>
                <a:spcPts val="0"/>
              </a:spcAft>
              <a:buClr>
                <a:schemeClr val="dk1"/>
              </a:buClr>
              <a:buSzPts val="2400"/>
              <a:buFont typeface="Arial"/>
              <a:buChar char="•"/>
            </a:pPr>
            <a:r>
              <a:rPr lang="en-US" sz="2400">
                <a:solidFill>
                  <a:schemeClr val="dk1"/>
                </a:solidFill>
                <a:latin typeface="Calibri"/>
                <a:ea typeface="Calibri"/>
                <a:cs typeface="Calibri"/>
                <a:sym typeface="Calibri"/>
              </a:rPr>
              <a:t>Judge it!</a:t>
            </a:r>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5"/>
          <p:cNvSpPr txBox="1"/>
          <p:nvPr>
            <p:ph type="title"/>
          </p:nvPr>
        </p:nvSpPr>
        <p:spPr>
          <a:xfrm>
            <a:off x="678873" y="110837"/>
            <a:ext cx="10674927" cy="1579852"/>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3959"/>
              <a:buFont typeface="Calibri"/>
              <a:buNone/>
            </a:pPr>
            <a:br>
              <a:rPr i="1" lang="en-US" sz="3959"/>
            </a:br>
            <a:r>
              <a:rPr i="1" lang="en-US" sz="3959"/>
              <a:t> How </a:t>
            </a:r>
            <a:r>
              <a:rPr i="1" lang="en-US" sz="3959" u="sng"/>
              <a:t>effective</a:t>
            </a:r>
            <a:r>
              <a:rPr i="1" lang="en-US" sz="3959"/>
              <a:t> was the </a:t>
            </a:r>
            <a:r>
              <a:rPr i="1" lang="en-US" sz="3959" u="sng"/>
              <a:t>development and use of anaesthetics </a:t>
            </a:r>
            <a:r>
              <a:rPr i="1" lang="en-US" sz="3959"/>
              <a:t>as a method of treating and curing illness in the 19</a:t>
            </a:r>
            <a:r>
              <a:rPr baseline="30000" i="1" lang="en-US" sz="3959"/>
              <a:t>th</a:t>
            </a:r>
            <a:r>
              <a:rPr i="1" lang="en-US" sz="3959"/>
              <a:t> century?</a:t>
            </a:r>
            <a:br>
              <a:rPr i="1" lang="en-US" sz="3959"/>
            </a:br>
            <a:endParaRPr sz="3959"/>
          </a:p>
        </p:txBody>
      </p:sp>
      <p:sp>
        <p:nvSpPr>
          <p:cNvPr id="207" name="Google Shape;207;p15"/>
          <p:cNvSpPr txBox="1"/>
          <p:nvPr>
            <p:ph idx="1" type="body"/>
          </p:nvPr>
        </p:nvSpPr>
        <p:spPr>
          <a:xfrm>
            <a:off x="838200" y="1825625"/>
            <a:ext cx="8929255" cy="4351338"/>
          </a:xfrm>
          <a:prstGeom prst="rect">
            <a:avLst/>
          </a:prstGeom>
          <a:noFill/>
          <a:ln>
            <a:noFill/>
          </a:ln>
        </p:spPr>
        <p:txBody>
          <a:bodyPr anchorCtr="0" anchor="t" bIns="45700" lIns="91425" spcFirstLastPara="1" rIns="91425" wrap="square" tIns="45700">
            <a:normAutofit/>
          </a:bodyPr>
          <a:lstStyle/>
          <a:p>
            <a:pPr indent="0" lvl="0" marL="0" rtl="0" algn="l">
              <a:lnSpc>
                <a:spcPct val="70000"/>
              </a:lnSpc>
              <a:spcBef>
                <a:spcPts val="0"/>
              </a:spcBef>
              <a:spcAft>
                <a:spcPts val="0"/>
              </a:spcAft>
              <a:buClr>
                <a:srgbClr val="FF0000"/>
              </a:buClr>
              <a:buSzPts val="1540"/>
              <a:buNone/>
            </a:pPr>
            <a:r>
              <a:rPr lang="en-US" sz="1540">
                <a:solidFill>
                  <a:srgbClr val="FF0000"/>
                </a:solidFill>
              </a:rPr>
              <a:t>Paragraph 1: </a:t>
            </a:r>
            <a:endParaRPr/>
          </a:p>
          <a:p>
            <a:pPr indent="-228600" lvl="0" marL="228600" rtl="0" algn="l">
              <a:lnSpc>
                <a:spcPct val="70000"/>
              </a:lnSpc>
              <a:spcBef>
                <a:spcPts val="1000"/>
              </a:spcBef>
              <a:spcAft>
                <a:spcPts val="0"/>
              </a:spcAft>
              <a:buClr>
                <a:schemeClr val="dk1"/>
              </a:buClr>
              <a:buSzPts val="1540"/>
              <a:buChar char="•"/>
            </a:pPr>
            <a:r>
              <a:rPr lang="en-US" sz="1540"/>
              <a:t>The development of anaesthetics was a turning point in the history of medicine.</a:t>
            </a:r>
            <a:endParaRPr/>
          </a:p>
          <a:p>
            <a:pPr indent="-228600" lvl="0" marL="228600" rtl="0" algn="l">
              <a:lnSpc>
                <a:spcPct val="70000"/>
              </a:lnSpc>
              <a:spcBef>
                <a:spcPts val="1000"/>
              </a:spcBef>
              <a:spcAft>
                <a:spcPts val="0"/>
              </a:spcAft>
              <a:buClr>
                <a:schemeClr val="dk1"/>
              </a:buClr>
              <a:buSzPts val="1540"/>
              <a:buChar char="•"/>
            </a:pPr>
            <a:r>
              <a:rPr lang="en-US" sz="1540"/>
              <a:t> Explain how and why anaesthetics are used in surgery.</a:t>
            </a:r>
            <a:endParaRPr/>
          </a:p>
          <a:p>
            <a:pPr indent="0" lvl="0" marL="0" rtl="0" algn="l">
              <a:lnSpc>
                <a:spcPct val="70000"/>
              </a:lnSpc>
              <a:spcBef>
                <a:spcPts val="1000"/>
              </a:spcBef>
              <a:spcAft>
                <a:spcPts val="0"/>
              </a:spcAft>
              <a:buClr>
                <a:schemeClr val="dk1"/>
              </a:buClr>
              <a:buSzPts val="1540"/>
              <a:buNone/>
            </a:pPr>
            <a:r>
              <a:t/>
            </a:r>
            <a:endParaRPr sz="1540"/>
          </a:p>
          <a:p>
            <a:pPr indent="0" lvl="0" marL="0" rtl="0" algn="l">
              <a:lnSpc>
                <a:spcPct val="70000"/>
              </a:lnSpc>
              <a:spcBef>
                <a:spcPts val="1000"/>
              </a:spcBef>
              <a:spcAft>
                <a:spcPts val="0"/>
              </a:spcAft>
              <a:buClr>
                <a:srgbClr val="FF0000"/>
              </a:buClr>
              <a:buSzPts val="1540"/>
              <a:buNone/>
            </a:pPr>
            <a:r>
              <a:rPr lang="en-US" sz="1540">
                <a:solidFill>
                  <a:srgbClr val="FF0000"/>
                </a:solidFill>
              </a:rPr>
              <a:t>Middle section: </a:t>
            </a:r>
            <a:endParaRPr/>
          </a:p>
          <a:p>
            <a:pPr indent="-228600" lvl="0" marL="228600" rtl="0" algn="l">
              <a:lnSpc>
                <a:spcPct val="70000"/>
              </a:lnSpc>
              <a:spcBef>
                <a:spcPts val="1000"/>
              </a:spcBef>
              <a:spcAft>
                <a:spcPts val="0"/>
              </a:spcAft>
              <a:buClr>
                <a:schemeClr val="dk1"/>
              </a:buClr>
              <a:buSzPts val="1540"/>
              <a:buChar char="•"/>
            </a:pPr>
            <a:r>
              <a:rPr lang="en-US" sz="1540"/>
              <a:t>Weigh up the effectiveness of each development (strengths and weaknesses). </a:t>
            </a:r>
            <a:endParaRPr/>
          </a:p>
          <a:p>
            <a:pPr indent="-228600" lvl="0" marL="228600" rtl="0" algn="l">
              <a:lnSpc>
                <a:spcPct val="70000"/>
              </a:lnSpc>
              <a:spcBef>
                <a:spcPts val="1000"/>
              </a:spcBef>
              <a:spcAft>
                <a:spcPts val="0"/>
              </a:spcAft>
              <a:buClr>
                <a:schemeClr val="dk1"/>
              </a:buClr>
              <a:buSzPts val="1540"/>
              <a:buChar char="•"/>
            </a:pPr>
            <a:r>
              <a:rPr lang="en-US" sz="1540"/>
              <a:t>Mention: alcohol/opium, laughing gas, chloroform, ether, cocaine. </a:t>
            </a:r>
            <a:endParaRPr/>
          </a:p>
          <a:p>
            <a:pPr indent="-228600" lvl="0" marL="228600" rtl="0" algn="l">
              <a:lnSpc>
                <a:spcPct val="70000"/>
              </a:lnSpc>
              <a:spcBef>
                <a:spcPts val="1000"/>
              </a:spcBef>
              <a:spcAft>
                <a:spcPts val="0"/>
              </a:spcAft>
              <a:buClr>
                <a:schemeClr val="dk1"/>
              </a:buClr>
              <a:buSzPts val="1540"/>
              <a:buChar char="•"/>
            </a:pPr>
            <a:r>
              <a:rPr lang="en-US" sz="1540"/>
              <a:t>For example, you could say </a:t>
            </a:r>
            <a:r>
              <a:rPr i="1" lang="en-US" sz="1540">
                <a:solidFill>
                  <a:srgbClr val="00B050"/>
                </a:solidFill>
              </a:rPr>
              <a:t>‘chloroform was used by James Simpson in the mid 1800s and this proved effective in killing pain during childbirth. However, chloroform made some women and babies sick so many people would not use it.’</a:t>
            </a:r>
            <a:endParaRPr/>
          </a:p>
          <a:p>
            <a:pPr indent="0" lvl="0" marL="0" rtl="0" algn="l">
              <a:lnSpc>
                <a:spcPct val="70000"/>
              </a:lnSpc>
              <a:spcBef>
                <a:spcPts val="1000"/>
              </a:spcBef>
              <a:spcAft>
                <a:spcPts val="0"/>
              </a:spcAft>
              <a:buClr>
                <a:schemeClr val="dk1"/>
              </a:buClr>
              <a:buSzPts val="1540"/>
              <a:buNone/>
            </a:pPr>
            <a:r>
              <a:t/>
            </a:r>
            <a:endParaRPr sz="1540"/>
          </a:p>
          <a:p>
            <a:pPr indent="0" lvl="0" marL="0" rtl="0" algn="l">
              <a:lnSpc>
                <a:spcPct val="70000"/>
              </a:lnSpc>
              <a:spcBef>
                <a:spcPts val="1000"/>
              </a:spcBef>
              <a:spcAft>
                <a:spcPts val="0"/>
              </a:spcAft>
              <a:buClr>
                <a:srgbClr val="FF0000"/>
              </a:buClr>
              <a:buSzPts val="1540"/>
              <a:buNone/>
            </a:pPr>
            <a:r>
              <a:rPr lang="en-US" sz="1540">
                <a:solidFill>
                  <a:srgbClr val="FF0000"/>
                </a:solidFill>
              </a:rPr>
              <a:t>Conclusion: </a:t>
            </a:r>
            <a:endParaRPr/>
          </a:p>
          <a:p>
            <a:pPr indent="-228600" lvl="0" marL="228600" rtl="0" algn="l">
              <a:lnSpc>
                <a:spcPct val="70000"/>
              </a:lnSpc>
              <a:spcBef>
                <a:spcPts val="1000"/>
              </a:spcBef>
              <a:spcAft>
                <a:spcPts val="0"/>
              </a:spcAft>
              <a:buClr>
                <a:schemeClr val="dk1"/>
              </a:buClr>
              <a:buSzPts val="1540"/>
              <a:buChar char="•"/>
            </a:pPr>
            <a:r>
              <a:rPr lang="en-US" sz="1540"/>
              <a:t>Come to a conclusion and reach a judgement. Link clearly back to the question. </a:t>
            </a:r>
            <a:endParaRPr/>
          </a:p>
          <a:p>
            <a:pPr indent="-228600" lvl="0" marL="228600" rtl="0" algn="l">
              <a:lnSpc>
                <a:spcPct val="70000"/>
              </a:lnSpc>
              <a:spcBef>
                <a:spcPts val="1000"/>
              </a:spcBef>
              <a:spcAft>
                <a:spcPts val="0"/>
              </a:spcAft>
              <a:buClr>
                <a:schemeClr val="dk1"/>
              </a:buClr>
              <a:buSzPts val="1540"/>
              <a:buChar char="•"/>
            </a:pPr>
            <a:r>
              <a:rPr lang="en-US" sz="1540"/>
              <a:t>For example: </a:t>
            </a:r>
            <a:r>
              <a:rPr i="1" lang="en-US" sz="1540">
                <a:solidFill>
                  <a:srgbClr val="00B050"/>
                </a:solidFill>
              </a:rPr>
              <a:t>the use of anaesthetics clearly developed during the 19</a:t>
            </a:r>
            <a:r>
              <a:rPr baseline="30000" i="1" lang="en-US" sz="1540">
                <a:solidFill>
                  <a:srgbClr val="00B050"/>
                </a:solidFill>
              </a:rPr>
              <a:t>th</a:t>
            </a:r>
            <a:r>
              <a:rPr i="1" lang="en-US" sz="1540">
                <a:solidFill>
                  <a:srgbClr val="00B050"/>
                </a:solidFill>
              </a:rPr>
              <a:t> century and by the end of the century pain could be avoided. However…. </a:t>
            </a:r>
            <a:r>
              <a:rPr lang="en-US" sz="1540"/>
              <a:t>[did everyone accept it? What about antiseptics?]</a:t>
            </a:r>
            <a:endParaRPr sz="1540"/>
          </a:p>
        </p:txBody>
      </p:sp>
      <p:sp>
        <p:nvSpPr>
          <p:cNvPr id="208" name="Google Shape;208;p15"/>
          <p:cNvSpPr/>
          <p:nvPr/>
        </p:nvSpPr>
        <p:spPr>
          <a:xfrm>
            <a:off x="9767455" y="1825625"/>
            <a:ext cx="1925781" cy="3716193"/>
          </a:xfrm>
          <a:prstGeom prst="leftArrowCallout">
            <a:avLst>
              <a:gd fmla="val 25000" name="adj1"/>
              <a:gd fmla="val 25000" name="adj2"/>
              <a:gd fmla="val 25000" name="adj3"/>
              <a:gd fmla="val 64977" name="adj4"/>
            </a:avLst>
          </a:prstGeom>
          <a:solidFill>
            <a:srgbClr val="C4E0B2"/>
          </a:solidFill>
          <a:ln cap="flat" cmpd="sng" w="12700">
            <a:solidFill>
              <a:srgbClr val="42719B"/>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5"/>
          <p:cNvSpPr txBox="1"/>
          <p:nvPr/>
        </p:nvSpPr>
        <p:spPr>
          <a:xfrm rot="5400000">
            <a:off x="9209477" y="3058064"/>
            <a:ext cx="3716193" cy="125131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US" sz="2000">
                <a:solidFill>
                  <a:schemeClr val="dk1"/>
                </a:solidFill>
                <a:latin typeface="Calibri"/>
                <a:ea typeface="Calibri"/>
                <a:cs typeface="Calibri"/>
                <a:sym typeface="Calibri"/>
              </a:rPr>
              <a:t>This is only a suggestion. </a:t>
            </a:r>
            <a:r>
              <a:rPr lang="en-US" sz="2000">
                <a:solidFill>
                  <a:schemeClr val="dk1"/>
                </a:solidFill>
                <a:latin typeface="Calibri"/>
                <a:ea typeface="Calibri"/>
                <a:cs typeface="Calibri"/>
                <a:sym typeface="Calibri"/>
              </a:rPr>
              <a:t>The important thing is that you include a range of factors, examples AND explanations.</a:t>
            </a:r>
            <a:endParaRPr sz="2000">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p16"/>
          <p:cNvPicPr preferRelativeResize="0"/>
          <p:nvPr/>
        </p:nvPicPr>
        <p:blipFill rotWithShape="1">
          <a:blip r:embed="rId3">
            <a:alphaModFix/>
          </a:blip>
          <a:srcRect b="6345" l="32430" r="32643" t="19603"/>
          <a:stretch/>
        </p:blipFill>
        <p:spPr>
          <a:xfrm>
            <a:off x="651163" y="363046"/>
            <a:ext cx="5250873" cy="6259427"/>
          </a:xfrm>
          <a:prstGeom prst="rect">
            <a:avLst/>
          </a:prstGeom>
          <a:noFill/>
          <a:ln>
            <a:noFill/>
          </a:ln>
        </p:spPr>
      </p:pic>
      <p:sp>
        <p:nvSpPr>
          <p:cNvPr id="215" name="Google Shape;215;p16"/>
          <p:cNvSpPr/>
          <p:nvPr/>
        </p:nvSpPr>
        <p:spPr>
          <a:xfrm>
            <a:off x="5902036" y="1468582"/>
            <a:ext cx="5721927" cy="3616036"/>
          </a:xfrm>
          <a:prstGeom prst="leftArrow">
            <a:avLst>
              <a:gd fmla="val 50000" name="adj1"/>
              <a:gd fmla="val 50000" name="adj2"/>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1800">
                <a:solidFill>
                  <a:schemeClr val="lt1"/>
                </a:solidFill>
                <a:latin typeface="Calibri"/>
                <a:ea typeface="Calibri"/>
                <a:cs typeface="Calibri"/>
                <a:sym typeface="Calibri"/>
              </a:rPr>
              <a:t>This is another way to do the same answer.</a:t>
            </a:r>
            <a:endParaRPr/>
          </a:p>
          <a:p>
            <a:pPr indent="0" lvl="0" marL="0" marR="0" rtl="0" algn="ctr">
              <a:spcBef>
                <a:spcPts val="0"/>
              </a:spcBef>
              <a:spcAft>
                <a:spcPts val="0"/>
              </a:spcAft>
              <a:buNone/>
            </a:pPr>
            <a:r>
              <a:rPr lang="en-US" sz="1800">
                <a:solidFill>
                  <a:schemeClr val="lt1"/>
                </a:solidFill>
                <a:latin typeface="Calibri"/>
                <a:ea typeface="Calibri"/>
                <a:cs typeface="Calibri"/>
                <a:sym typeface="Calibri"/>
              </a:rPr>
              <a:t>If you need to, print this out or download and use.</a:t>
            </a:r>
            <a:endParaRPr/>
          </a:p>
          <a:p>
            <a:pPr indent="0" lvl="0" marL="0" marR="0" rtl="0" algn="ctr">
              <a:spcBef>
                <a:spcPts val="0"/>
              </a:spcBef>
              <a:spcAft>
                <a:spcPts val="0"/>
              </a:spcAft>
              <a:buNone/>
            </a:pPr>
            <a:r>
              <a:rPr lang="en-US" sz="1800">
                <a:solidFill>
                  <a:schemeClr val="lt1"/>
                </a:solidFill>
                <a:latin typeface="Calibri"/>
                <a:ea typeface="Calibri"/>
                <a:cs typeface="Calibri"/>
                <a:sym typeface="Calibri"/>
              </a:rPr>
              <a:t>A word document will be attached.</a:t>
            </a:r>
            <a:endParaRPr sz="1800">
              <a:solidFill>
                <a:schemeClr val="lt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17"/>
          <p:cNvSpPr txBox="1"/>
          <p:nvPr>
            <p:ph type="title"/>
          </p:nvPr>
        </p:nvSpPr>
        <p:spPr>
          <a:xfrm>
            <a:off x="838200" y="365125"/>
            <a:ext cx="10515600" cy="1325563"/>
          </a:xfrm>
          <a:prstGeom prst="rect">
            <a:avLst/>
          </a:prstGeom>
          <a:solidFill>
            <a:srgbClr val="FFFF00"/>
          </a:solid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US"/>
              <a:t>Further notes…</a:t>
            </a:r>
            <a:endParaRPr/>
          </a:p>
        </p:txBody>
      </p:sp>
      <p:sp>
        <p:nvSpPr>
          <p:cNvPr id="221" name="Google Shape;221;p17"/>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800"/>
              <a:buChar char="•"/>
            </a:pPr>
            <a:r>
              <a:rPr lang="en-US"/>
              <a:t>BBC bite size</a:t>
            </a:r>
            <a:endParaRPr/>
          </a:p>
          <a:p>
            <a:pPr indent="0" lvl="0" marL="0" rtl="0" algn="l">
              <a:lnSpc>
                <a:spcPct val="90000"/>
              </a:lnSpc>
              <a:spcBef>
                <a:spcPts val="1000"/>
              </a:spcBef>
              <a:spcAft>
                <a:spcPts val="0"/>
              </a:spcAft>
              <a:buClr>
                <a:schemeClr val="dk1"/>
              </a:buClr>
              <a:buSzPts val="2800"/>
              <a:buNone/>
            </a:pPr>
            <a:r>
              <a:rPr lang="en-US"/>
              <a:t> </a:t>
            </a:r>
            <a:r>
              <a:rPr lang="en-US" u="sng">
                <a:solidFill>
                  <a:schemeClr val="hlink"/>
                </a:solidFill>
                <a:hlinkClick r:id="rId3"/>
              </a:rPr>
              <a:t>https://www.bbc.co.uk/bitesize/guides/zwkm97h/revision/1</a:t>
            </a:r>
            <a:endParaRPr/>
          </a:p>
          <a:p>
            <a:pPr indent="0" lvl="0" marL="0" rtl="0" algn="l">
              <a:lnSpc>
                <a:spcPct val="90000"/>
              </a:lnSpc>
              <a:spcBef>
                <a:spcPts val="1000"/>
              </a:spcBef>
              <a:spcAft>
                <a:spcPts val="0"/>
              </a:spcAft>
              <a:buClr>
                <a:schemeClr val="dk1"/>
              </a:buClr>
              <a:buSzPts val="2800"/>
              <a:buNone/>
            </a:pPr>
            <a:r>
              <a:t/>
            </a:r>
            <a:endParaRPr/>
          </a:p>
          <a:p>
            <a:pPr indent="-50800" lvl="0" marL="228600" rtl="0" algn="l">
              <a:lnSpc>
                <a:spcPct val="90000"/>
              </a:lnSpc>
              <a:spcBef>
                <a:spcPts val="1000"/>
              </a:spcBef>
              <a:spcAft>
                <a:spcPts val="0"/>
              </a:spcAft>
              <a:buClr>
                <a:schemeClr val="dk1"/>
              </a:buClr>
              <a:buSzPts val="2800"/>
              <a:buNone/>
            </a:pPr>
            <a:r>
              <a:t/>
            </a:r>
            <a:endParaRPr/>
          </a:p>
        </p:txBody>
      </p:sp>
      <p:sp>
        <p:nvSpPr>
          <p:cNvPr id="222" name="Google Shape;222;p17"/>
          <p:cNvSpPr/>
          <p:nvPr/>
        </p:nvSpPr>
        <p:spPr>
          <a:xfrm>
            <a:off x="838200" y="2948854"/>
            <a:ext cx="7162800" cy="3228109"/>
          </a:xfrm>
          <a:prstGeom prst="ellipse">
            <a:avLst/>
          </a:prstGeom>
          <a:solidFill>
            <a:schemeClr val="accent1"/>
          </a:solidFill>
          <a:ln cap="flat" cmpd="sng" w="12700">
            <a:solidFill>
              <a:srgbClr val="42719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lang="en-US" sz="2400">
                <a:solidFill>
                  <a:schemeClr val="lt1"/>
                </a:solidFill>
                <a:latin typeface="Calibri"/>
                <a:ea typeface="Calibri"/>
                <a:cs typeface="Calibri"/>
                <a:sym typeface="Calibri"/>
              </a:rPr>
              <a:t>Don’t forget to hand in your exam questions for marking to your teacher!</a:t>
            </a:r>
            <a:endParaRPr/>
          </a:p>
          <a:p>
            <a:pPr indent="0" lvl="0" marL="0" marR="0" rtl="0" algn="ctr">
              <a:spcBef>
                <a:spcPts val="0"/>
              </a:spcBef>
              <a:spcAft>
                <a:spcPts val="0"/>
              </a:spcAft>
              <a:buNone/>
            </a:pPr>
            <a:r>
              <a:t/>
            </a:r>
            <a:endParaRPr sz="2400">
              <a:solidFill>
                <a:schemeClr val="lt1"/>
              </a:solidFill>
              <a:latin typeface="Calibri"/>
              <a:ea typeface="Calibri"/>
              <a:cs typeface="Calibri"/>
              <a:sym typeface="Calibri"/>
            </a:endParaRPr>
          </a:p>
          <a:p>
            <a:pPr indent="0" lvl="0" marL="0" marR="0" rtl="0" algn="ctr">
              <a:spcBef>
                <a:spcPts val="0"/>
              </a:spcBef>
              <a:spcAft>
                <a:spcPts val="0"/>
              </a:spcAft>
              <a:buNone/>
            </a:pPr>
            <a:r>
              <a:rPr lang="en-US" sz="2400">
                <a:solidFill>
                  <a:schemeClr val="lt1"/>
                </a:solidFill>
                <a:latin typeface="Calibri"/>
                <a:ea typeface="Calibri"/>
                <a:cs typeface="Calibri"/>
                <a:sym typeface="Calibri"/>
              </a:rPr>
              <a:t>The next lesson will deal with attempts to treat and cure illness in the 1900s.</a:t>
            </a:r>
            <a:endParaRPr sz="2400">
              <a:solidFill>
                <a:schemeClr val="lt1"/>
              </a:solidFill>
              <a:latin typeface="Calibri"/>
              <a:ea typeface="Calibri"/>
              <a:cs typeface="Calibri"/>
              <a:sym typeface="Calibri"/>
            </a:endParaRPr>
          </a:p>
        </p:txBody>
      </p:sp>
      <p:pic>
        <p:nvPicPr>
          <p:cNvPr id="223" name="Google Shape;223;p17"/>
          <p:cNvPicPr preferRelativeResize="0"/>
          <p:nvPr/>
        </p:nvPicPr>
        <p:blipFill rotWithShape="1">
          <a:blip r:embed="rId4">
            <a:alphaModFix/>
          </a:blip>
          <a:srcRect b="0" l="0" r="0" t="0"/>
          <a:stretch/>
        </p:blipFill>
        <p:spPr>
          <a:xfrm>
            <a:off x="9157855" y="3115692"/>
            <a:ext cx="2766580" cy="357648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2020-11-28T07:45:22Z</dcterms:created>
  <dc:creator>Siobhan Henry</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0x0101003C91B177BD8B754480906884F4FA5B36</vt:lpwstr>
  </property>
</Properties>
</file>